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48" r:id="rId2"/>
    <p:sldId id="349" r:id="rId3"/>
    <p:sldId id="350" r:id="rId4"/>
    <p:sldId id="374" r:id="rId5"/>
    <p:sldId id="351" r:id="rId6"/>
    <p:sldId id="352" r:id="rId7"/>
    <p:sldId id="353" r:id="rId8"/>
    <p:sldId id="354" r:id="rId9"/>
    <p:sldId id="357" r:id="rId10"/>
    <p:sldId id="358" r:id="rId11"/>
    <p:sldId id="355" r:id="rId12"/>
    <p:sldId id="356" r:id="rId13"/>
    <p:sldId id="361" r:id="rId14"/>
    <p:sldId id="378" r:id="rId15"/>
    <p:sldId id="379" r:id="rId16"/>
    <p:sldId id="369" r:id="rId17"/>
    <p:sldId id="370" r:id="rId18"/>
    <p:sldId id="371" r:id="rId19"/>
    <p:sldId id="377"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94660"/>
  </p:normalViewPr>
  <p:slideViewPr>
    <p:cSldViewPr snapToGrid="0">
      <p:cViewPr varScale="1">
        <p:scale>
          <a:sx n="69" d="100"/>
          <a:sy n="69" d="100"/>
        </p:scale>
        <p:origin x="11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DA86AF8-1A7C-4C49-AEE9-6718CD56D9E5}" type="datetimeFigureOut">
              <a:rPr lang="en-US" smtClean="0"/>
              <a:t>11/29/2024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15A4867-5328-455C-98C9-C8968442FDB8}" type="slidenum">
              <a:rPr lang="en-US" smtClean="0"/>
              <a:t>‹#›</a:t>
            </a:fld>
            <a:endParaRPr lang="en-US"/>
          </a:p>
        </p:txBody>
      </p:sp>
    </p:spTree>
    <p:extLst>
      <p:ext uri="{BB962C8B-B14F-4D97-AF65-F5344CB8AC3E}">
        <p14:creationId xmlns:p14="http://schemas.microsoft.com/office/powerpoint/2010/main" val="246317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I’ll use Newton/cm instead of Newton/meter.</a:t>
            </a:r>
          </a:p>
        </p:txBody>
      </p:sp>
      <p:sp>
        <p:nvSpPr>
          <p:cNvPr id="4" name="Slide Number Placeholder 3"/>
          <p:cNvSpPr>
            <a:spLocks noGrp="1"/>
          </p:cNvSpPr>
          <p:nvPr>
            <p:ph type="sldNum" sz="quarter" idx="5"/>
          </p:nvPr>
        </p:nvSpPr>
        <p:spPr/>
        <p:txBody>
          <a:bodyPr/>
          <a:lstStyle/>
          <a:p>
            <a:pPr>
              <a:defRPr/>
            </a:pPr>
            <a:fld id="{2D09BCD1-B3CC-4B31-BB66-ABD340AFF415}" type="slidenum">
              <a:rPr lang="en-US" smtClean="0"/>
              <a:pPr>
                <a:defRPr/>
              </a:pPr>
              <a:t>5</a:t>
            </a:fld>
            <a:endParaRPr lang="en-US"/>
          </a:p>
        </p:txBody>
      </p:sp>
    </p:spTree>
    <p:extLst>
      <p:ext uri="{BB962C8B-B14F-4D97-AF65-F5344CB8AC3E}">
        <p14:creationId xmlns:p14="http://schemas.microsoft.com/office/powerpoint/2010/main" val="3880213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283FF-4AA9-E980-3C3D-64F066A7BB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3513A3-A062-E7E1-114C-F81C60DDF5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EC4270-73A0-B027-934B-8F2680195240}"/>
              </a:ext>
            </a:extLst>
          </p:cNvPr>
          <p:cNvSpPr>
            <a:spLocks noGrp="1"/>
          </p:cNvSpPr>
          <p:nvPr>
            <p:ph type="dt" sz="half" idx="10"/>
          </p:nvPr>
        </p:nvSpPr>
        <p:spPr/>
        <p:txBody>
          <a:bodyPr/>
          <a:lstStyle/>
          <a:p>
            <a:fld id="{EFAEF0CD-15A9-4877-BA66-6E232A6564EE}" type="datetimeFigureOut">
              <a:rPr lang="en-US" smtClean="0"/>
              <a:t>11/29/2024</a:t>
            </a:fld>
            <a:endParaRPr lang="en-US"/>
          </a:p>
        </p:txBody>
      </p:sp>
      <p:sp>
        <p:nvSpPr>
          <p:cNvPr id="5" name="Footer Placeholder 4">
            <a:extLst>
              <a:ext uri="{FF2B5EF4-FFF2-40B4-BE49-F238E27FC236}">
                <a16:creationId xmlns:a16="http://schemas.microsoft.com/office/drawing/2014/main" id="{367BDD45-E629-51D3-7A01-7BD28AF0F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C2A1C5-2304-2A9D-744A-A247CD3F5A7D}"/>
              </a:ext>
            </a:extLst>
          </p:cNvPr>
          <p:cNvSpPr>
            <a:spLocks noGrp="1"/>
          </p:cNvSpPr>
          <p:nvPr>
            <p:ph type="sldNum" sz="quarter" idx="12"/>
          </p:nvPr>
        </p:nvSpPr>
        <p:spPr/>
        <p:txBody>
          <a:bodyPr/>
          <a:lstStyle/>
          <a:p>
            <a:fld id="{0EDF933A-6C09-4B25-81CA-904A60054402}" type="slidenum">
              <a:rPr lang="en-US" smtClean="0"/>
              <a:t>‹#›</a:t>
            </a:fld>
            <a:endParaRPr lang="en-US"/>
          </a:p>
        </p:txBody>
      </p:sp>
    </p:spTree>
    <p:extLst>
      <p:ext uri="{BB962C8B-B14F-4D97-AF65-F5344CB8AC3E}">
        <p14:creationId xmlns:p14="http://schemas.microsoft.com/office/powerpoint/2010/main" val="245482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3328E-2B78-FD80-13EA-15D7537291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C1F755-E12E-1D32-8EC6-3E50455E1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22549-23D6-C01E-2FCD-0B4CB3DAC911}"/>
              </a:ext>
            </a:extLst>
          </p:cNvPr>
          <p:cNvSpPr>
            <a:spLocks noGrp="1"/>
          </p:cNvSpPr>
          <p:nvPr>
            <p:ph type="dt" sz="half" idx="10"/>
          </p:nvPr>
        </p:nvSpPr>
        <p:spPr/>
        <p:txBody>
          <a:bodyPr/>
          <a:lstStyle/>
          <a:p>
            <a:fld id="{EFAEF0CD-15A9-4877-BA66-6E232A6564EE}" type="datetimeFigureOut">
              <a:rPr lang="en-US" smtClean="0"/>
              <a:t>11/29/2024</a:t>
            </a:fld>
            <a:endParaRPr lang="en-US"/>
          </a:p>
        </p:txBody>
      </p:sp>
      <p:sp>
        <p:nvSpPr>
          <p:cNvPr id="5" name="Footer Placeholder 4">
            <a:extLst>
              <a:ext uri="{FF2B5EF4-FFF2-40B4-BE49-F238E27FC236}">
                <a16:creationId xmlns:a16="http://schemas.microsoft.com/office/drawing/2014/main" id="{6539CD46-64F0-2321-ACDE-8899AC8E8B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C9DC8-38F9-E741-AD04-9665C15D8046}"/>
              </a:ext>
            </a:extLst>
          </p:cNvPr>
          <p:cNvSpPr>
            <a:spLocks noGrp="1"/>
          </p:cNvSpPr>
          <p:nvPr>
            <p:ph type="sldNum" sz="quarter" idx="12"/>
          </p:nvPr>
        </p:nvSpPr>
        <p:spPr/>
        <p:txBody>
          <a:bodyPr/>
          <a:lstStyle/>
          <a:p>
            <a:fld id="{0EDF933A-6C09-4B25-81CA-904A60054402}" type="slidenum">
              <a:rPr lang="en-US" smtClean="0"/>
              <a:t>‹#›</a:t>
            </a:fld>
            <a:endParaRPr lang="en-US"/>
          </a:p>
        </p:txBody>
      </p:sp>
    </p:spTree>
    <p:extLst>
      <p:ext uri="{BB962C8B-B14F-4D97-AF65-F5344CB8AC3E}">
        <p14:creationId xmlns:p14="http://schemas.microsoft.com/office/powerpoint/2010/main" val="1703671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60428B-0D2A-580F-69D4-2B56180F06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8D52E9-7559-9C54-EBEF-43B3DAEF2C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FCFC44-FB74-586E-80CE-A1E2D766C878}"/>
              </a:ext>
            </a:extLst>
          </p:cNvPr>
          <p:cNvSpPr>
            <a:spLocks noGrp="1"/>
          </p:cNvSpPr>
          <p:nvPr>
            <p:ph type="dt" sz="half" idx="10"/>
          </p:nvPr>
        </p:nvSpPr>
        <p:spPr/>
        <p:txBody>
          <a:bodyPr/>
          <a:lstStyle/>
          <a:p>
            <a:fld id="{EFAEF0CD-15A9-4877-BA66-6E232A6564EE}" type="datetimeFigureOut">
              <a:rPr lang="en-US" smtClean="0"/>
              <a:t>11/29/2024</a:t>
            </a:fld>
            <a:endParaRPr lang="en-US"/>
          </a:p>
        </p:txBody>
      </p:sp>
      <p:sp>
        <p:nvSpPr>
          <p:cNvPr id="5" name="Footer Placeholder 4">
            <a:extLst>
              <a:ext uri="{FF2B5EF4-FFF2-40B4-BE49-F238E27FC236}">
                <a16:creationId xmlns:a16="http://schemas.microsoft.com/office/drawing/2014/main" id="{2702EE71-8F82-8C70-350E-FBB52A403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DEEDC5-6224-F0EC-A392-6615C126003D}"/>
              </a:ext>
            </a:extLst>
          </p:cNvPr>
          <p:cNvSpPr>
            <a:spLocks noGrp="1"/>
          </p:cNvSpPr>
          <p:nvPr>
            <p:ph type="sldNum" sz="quarter" idx="12"/>
          </p:nvPr>
        </p:nvSpPr>
        <p:spPr/>
        <p:txBody>
          <a:bodyPr/>
          <a:lstStyle/>
          <a:p>
            <a:fld id="{0EDF933A-6C09-4B25-81CA-904A60054402}" type="slidenum">
              <a:rPr lang="en-US" smtClean="0"/>
              <a:t>‹#›</a:t>
            </a:fld>
            <a:endParaRPr lang="en-US"/>
          </a:p>
        </p:txBody>
      </p:sp>
    </p:spTree>
    <p:extLst>
      <p:ext uri="{BB962C8B-B14F-4D97-AF65-F5344CB8AC3E}">
        <p14:creationId xmlns:p14="http://schemas.microsoft.com/office/powerpoint/2010/main" val="276743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1E34-7662-D8CD-7DDB-A9264CE85B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1D6B8-4188-2C6B-921C-A49361B87E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DED1B-126D-0C57-7F24-CB0722980A9E}"/>
              </a:ext>
            </a:extLst>
          </p:cNvPr>
          <p:cNvSpPr>
            <a:spLocks noGrp="1"/>
          </p:cNvSpPr>
          <p:nvPr>
            <p:ph type="dt" sz="half" idx="10"/>
          </p:nvPr>
        </p:nvSpPr>
        <p:spPr/>
        <p:txBody>
          <a:bodyPr/>
          <a:lstStyle/>
          <a:p>
            <a:fld id="{EFAEF0CD-15A9-4877-BA66-6E232A6564EE}" type="datetimeFigureOut">
              <a:rPr lang="en-US" smtClean="0"/>
              <a:t>11/29/2024</a:t>
            </a:fld>
            <a:endParaRPr lang="en-US"/>
          </a:p>
        </p:txBody>
      </p:sp>
      <p:sp>
        <p:nvSpPr>
          <p:cNvPr id="5" name="Footer Placeholder 4">
            <a:extLst>
              <a:ext uri="{FF2B5EF4-FFF2-40B4-BE49-F238E27FC236}">
                <a16:creationId xmlns:a16="http://schemas.microsoft.com/office/drawing/2014/main" id="{2D9BE996-3F37-BA69-8624-850D4587F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D0E-D886-8782-9086-9C0BE5C15583}"/>
              </a:ext>
            </a:extLst>
          </p:cNvPr>
          <p:cNvSpPr>
            <a:spLocks noGrp="1"/>
          </p:cNvSpPr>
          <p:nvPr>
            <p:ph type="sldNum" sz="quarter" idx="12"/>
          </p:nvPr>
        </p:nvSpPr>
        <p:spPr/>
        <p:txBody>
          <a:bodyPr/>
          <a:lstStyle/>
          <a:p>
            <a:fld id="{0EDF933A-6C09-4B25-81CA-904A60054402}" type="slidenum">
              <a:rPr lang="en-US" smtClean="0"/>
              <a:t>‹#›</a:t>
            </a:fld>
            <a:endParaRPr lang="en-US"/>
          </a:p>
        </p:txBody>
      </p:sp>
    </p:spTree>
    <p:extLst>
      <p:ext uri="{BB962C8B-B14F-4D97-AF65-F5344CB8AC3E}">
        <p14:creationId xmlns:p14="http://schemas.microsoft.com/office/powerpoint/2010/main" val="322210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E71C-EEBF-9B18-701B-60FCDF83D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C632DE-B4C0-301D-1CE0-749133A50E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73F935-BDAF-B4CD-2441-A54605E1199B}"/>
              </a:ext>
            </a:extLst>
          </p:cNvPr>
          <p:cNvSpPr>
            <a:spLocks noGrp="1"/>
          </p:cNvSpPr>
          <p:nvPr>
            <p:ph type="dt" sz="half" idx="10"/>
          </p:nvPr>
        </p:nvSpPr>
        <p:spPr/>
        <p:txBody>
          <a:bodyPr/>
          <a:lstStyle/>
          <a:p>
            <a:fld id="{EFAEF0CD-15A9-4877-BA66-6E232A6564EE}" type="datetimeFigureOut">
              <a:rPr lang="en-US" smtClean="0"/>
              <a:t>11/29/2024</a:t>
            </a:fld>
            <a:endParaRPr lang="en-US"/>
          </a:p>
        </p:txBody>
      </p:sp>
      <p:sp>
        <p:nvSpPr>
          <p:cNvPr id="5" name="Footer Placeholder 4">
            <a:extLst>
              <a:ext uri="{FF2B5EF4-FFF2-40B4-BE49-F238E27FC236}">
                <a16:creationId xmlns:a16="http://schemas.microsoft.com/office/drawing/2014/main" id="{65010035-43BE-4F6E-00D2-7943FCC13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AC5AD9-A97E-6F63-AF3B-621D43ECFFB3}"/>
              </a:ext>
            </a:extLst>
          </p:cNvPr>
          <p:cNvSpPr>
            <a:spLocks noGrp="1"/>
          </p:cNvSpPr>
          <p:nvPr>
            <p:ph type="sldNum" sz="quarter" idx="12"/>
          </p:nvPr>
        </p:nvSpPr>
        <p:spPr/>
        <p:txBody>
          <a:bodyPr/>
          <a:lstStyle/>
          <a:p>
            <a:fld id="{0EDF933A-6C09-4B25-81CA-904A60054402}" type="slidenum">
              <a:rPr lang="en-US" smtClean="0"/>
              <a:t>‹#›</a:t>
            </a:fld>
            <a:endParaRPr lang="en-US"/>
          </a:p>
        </p:txBody>
      </p:sp>
    </p:spTree>
    <p:extLst>
      <p:ext uri="{BB962C8B-B14F-4D97-AF65-F5344CB8AC3E}">
        <p14:creationId xmlns:p14="http://schemas.microsoft.com/office/powerpoint/2010/main" val="1266878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A981-B57D-5D35-796C-8DD3DD5B50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7C1F4B-E965-6E4D-DB68-5C71E6E315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14D71A-EACD-4237-7F0A-266D87CD5D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73B38B-82A7-99BB-4250-2C617CE518B9}"/>
              </a:ext>
            </a:extLst>
          </p:cNvPr>
          <p:cNvSpPr>
            <a:spLocks noGrp="1"/>
          </p:cNvSpPr>
          <p:nvPr>
            <p:ph type="dt" sz="half" idx="10"/>
          </p:nvPr>
        </p:nvSpPr>
        <p:spPr/>
        <p:txBody>
          <a:bodyPr/>
          <a:lstStyle/>
          <a:p>
            <a:fld id="{EFAEF0CD-15A9-4877-BA66-6E232A6564EE}" type="datetimeFigureOut">
              <a:rPr lang="en-US" smtClean="0"/>
              <a:t>11/29/2024</a:t>
            </a:fld>
            <a:endParaRPr lang="en-US"/>
          </a:p>
        </p:txBody>
      </p:sp>
      <p:sp>
        <p:nvSpPr>
          <p:cNvPr id="6" name="Footer Placeholder 5">
            <a:extLst>
              <a:ext uri="{FF2B5EF4-FFF2-40B4-BE49-F238E27FC236}">
                <a16:creationId xmlns:a16="http://schemas.microsoft.com/office/drawing/2014/main" id="{2EDDDA86-E42D-F6AB-EEF3-2A73CE1E9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50C32A-1524-8AD7-75B1-E309ECF937A4}"/>
              </a:ext>
            </a:extLst>
          </p:cNvPr>
          <p:cNvSpPr>
            <a:spLocks noGrp="1"/>
          </p:cNvSpPr>
          <p:nvPr>
            <p:ph type="sldNum" sz="quarter" idx="12"/>
          </p:nvPr>
        </p:nvSpPr>
        <p:spPr/>
        <p:txBody>
          <a:bodyPr/>
          <a:lstStyle/>
          <a:p>
            <a:fld id="{0EDF933A-6C09-4B25-81CA-904A60054402}" type="slidenum">
              <a:rPr lang="en-US" smtClean="0"/>
              <a:t>‹#›</a:t>
            </a:fld>
            <a:endParaRPr lang="en-US"/>
          </a:p>
        </p:txBody>
      </p:sp>
    </p:spTree>
    <p:extLst>
      <p:ext uri="{BB962C8B-B14F-4D97-AF65-F5344CB8AC3E}">
        <p14:creationId xmlns:p14="http://schemas.microsoft.com/office/powerpoint/2010/main" val="84996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89ABB-5E97-C81C-C6D9-60186163DC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30D1B7-A45D-C09B-D7D6-61C275257E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3E1571-EA80-42EE-7E11-232B756DC8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BF34FE-ECB9-9D60-4ACB-58B512DFE6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5453CF-9BEF-7861-1F2B-A4CFF6B1C5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7D6AF7-4458-7058-023A-3EE4997DC60A}"/>
              </a:ext>
            </a:extLst>
          </p:cNvPr>
          <p:cNvSpPr>
            <a:spLocks noGrp="1"/>
          </p:cNvSpPr>
          <p:nvPr>
            <p:ph type="dt" sz="half" idx="10"/>
          </p:nvPr>
        </p:nvSpPr>
        <p:spPr/>
        <p:txBody>
          <a:bodyPr/>
          <a:lstStyle/>
          <a:p>
            <a:fld id="{EFAEF0CD-15A9-4877-BA66-6E232A6564EE}" type="datetimeFigureOut">
              <a:rPr lang="en-US" smtClean="0"/>
              <a:t>11/29/2024</a:t>
            </a:fld>
            <a:endParaRPr lang="en-US"/>
          </a:p>
        </p:txBody>
      </p:sp>
      <p:sp>
        <p:nvSpPr>
          <p:cNvPr id="8" name="Footer Placeholder 7">
            <a:extLst>
              <a:ext uri="{FF2B5EF4-FFF2-40B4-BE49-F238E27FC236}">
                <a16:creationId xmlns:a16="http://schemas.microsoft.com/office/drawing/2014/main" id="{B0AA3C93-E02B-6DBE-9205-C619752D48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47E4EA-1854-B2A6-83F0-537E6685C969}"/>
              </a:ext>
            </a:extLst>
          </p:cNvPr>
          <p:cNvSpPr>
            <a:spLocks noGrp="1"/>
          </p:cNvSpPr>
          <p:nvPr>
            <p:ph type="sldNum" sz="quarter" idx="12"/>
          </p:nvPr>
        </p:nvSpPr>
        <p:spPr/>
        <p:txBody>
          <a:bodyPr/>
          <a:lstStyle/>
          <a:p>
            <a:fld id="{0EDF933A-6C09-4B25-81CA-904A60054402}" type="slidenum">
              <a:rPr lang="en-US" smtClean="0"/>
              <a:t>‹#›</a:t>
            </a:fld>
            <a:endParaRPr lang="en-US"/>
          </a:p>
        </p:txBody>
      </p:sp>
    </p:spTree>
    <p:extLst>
      <p:ext uri="{BB962C8B-B14F-4D97-AF65-F5344CB8AC3E}">
        <p14:creationId xmlns:p14="http://schemas.microsoft.com/office/powerpoint/2010/main" val="383909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A8180-C57B-BE42-8A49-1C51F1C0D8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9B138B-D93B-48A0-E383-EBC464617537}"/>
              </a:ext>
            </a:extLst>
          </p:cNvPr>
          <p:cNvSpPr>
            <a:spLocks noGrp="1"/>
          </p:cNvSpPr>
          <p:nvPr>
            <p:ph type="dt" sz="half" idx="10"/>
          </p:nvPr>
        </p:nvSpPr>
        <p:spPr/>
        <p:txBody>
          <a:bodyPr/>
          <a:lstStyle/>
          <a:p>
            <a:fld id="{EFAEF0CD-15A9-4877-BA66-6E232A6564EE}" type="datetimeFigureOut">
              <a:rPr lang="en-US" smtClean="0"/>
              <a:t>11/29/2024</a:t>
            </a:fld>
            <a:endParaRPr lang="en-US"/>
          </a:p>
        </p:txBody>
      </p:sp>
      <p:sp>
        <p:nvSpPr>
          <p:cNvPr id="4" name="Footer Placeholder 3">
            <a:extLst>
              <a:ext uri="{FF2B5EF4-FFF2-40B4-BE49-F238E27FC236}">
                <a16:creationId xmlns:a16="http://schemas.microsoft.com/office/drawing/2014/main" id="{5CA01E7E-CF7A-9EAF-6593-3E6092826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F876F5-9979-BE40-207E-DF5B68946B22}"/>
              </a:ext>
            </a:extLst>
          </p:cNvPr>
          <p:cNvSpPr>
            <a:spLocks noGrp="1"/>
          </p:cNvSpPr>
          <p:nvPr>
            <p:ph type="sldNum" sz="quarter" idx="12"/>
          </p:nvPr>
        </p:nvSpPr>
        <p:spPr/>
        <p:txBody>
          <a:bodyPr/>
          <a:lstStyle/>
          <a:p>
            <a:fld id="{0EDF933A-6C09-4B25-81CA-904A60054402}" type="slidenum">
              <a:rPr lang="en-US" smtClean="0"/>
              <a:t>‹#›</a:t>
            </a:fld>
            <a:endParaRPr lang="en-US"/>
          </a:p>
        </p:txBody>
      </p:sp>
    </p:spTree>
    <p:extLst>
      <p:ext uri="{BB962C8B-B14F-4D97-AF65-F5344CB8AC3E}">
        <p14:creationId xmlns:p14="http://schemas.microsoft.com/office/powerpoint/2010/main" val="287738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204907-ECBC-F461-1C23-FB7CADAC1014}"/>
              </a:ext>
            </a:extLst>
          </p:cNvPr>
          <p:cNvSpPr>
            <a:spLocks noGrp="1"/>
          </p:cNvSpPr>
          <p:nvPr>
            <p:ph type="dt" sz="half" idx="10"/>
          </p:nvPr>
        </p:nvSpPr>
        <p:spPr/>
        <p:txBody>
          <a:bodyPr/>
          <a:lstStyle/>
          <a:p>
            <a:fld id="{EFAEF0CD-15A9-4877-BA66-6E232A6564EE}" type="datetimeFigureOut">
              <a:rPr lang="en-US" smtClean="0"/>
              <a:t>11/29/2024</a:t>
            </a:fld>
            <a:endParaRPr lang="en-US"/>
          </a:p>
        </p:txBody>
      </p:sp>
      <p:sp>
        <p:nvSpPr>
          <p:cNvPr id="3" name="Footer Placeholder 2">
            <a:extLst>
              <a:ext uri="{FF2B5EF4-FFF2-40B4-BE49-F238E27FC236}">
                <a16:creationId xmlns:a16="http://schemas.microsoft.com/office/drawing/2014/main" id="{CDB73AC4-C09B-10D0-AFED-C874B106BF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3BDF4-8EAF-BD2B-AD39-EB2B0F15C873}"/>
              </a:ext>
            </a:extLst>
          </p:cNvPr>
          <p:cNvSpPr>
            <a:spLocks noGrp="1"/>
          </p:cNvSpPr>
          <p:nvPr>
            <p:ph type="sldNum" sz="quarter" idx="12"/>
          </p:nvPr>
        </p:nvSpPr>
        <p:spPr/>
        <p:txBody>
          <a:bodyPr/>
          <a:lstStyle/>
          <a:p>
            <a:fld id="{0EDF933A-6C09-4B25-81CA-904A60054402}" type="slidenum">
              <a:rPr lang="en-US" smtClean="0"/>
              <a:t>‹#›</a:t>
            </a:fld>
            <a:endParaRPr lang="en-US"/>
          </a:p>
        </p:txBody>
      </p:sp>
    </p:spTree>
    <p:extLst>
      <p:ext uri="{BB962C8B-B14F-4D97-AF65-F5344CB8AC3E}">
        <p14:creationId xmlns:p14="http://schemas.microsoft.com/office/powerpoint/2010/main" val="1765226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2956-66E2-6C5A-04CF-0889CE728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75F199-479B-E86A-F762-2DBA5D45BE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EAE862-7B22-72D8-51F2-9613B7BB0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4DA5E4-4804-88E4-2775-0A4E3F2D41A2}"/>
              </a:ext>
            </a:extLst>
          </p:cNvPr>
          <p:cNvSpPr>
            <a:spLocks noGrp="1"/>
          </p:cNvSpPr>
          <p:nvPr>
            <p:ph type="dt" sz="half" idx="10"/>
          </p:nvPr>
        </p:nvSpPr>
        <p:spPr/>
        <p:txBody>
          <a:bodyPr/>
          <a:lstStyle/>
          <a:p>
            <a:fld id="{EFAEF0CD-15A9-4877-BA66-6E232A6564EE}" type="datetimeFigureOut">
              <a:rPr lang="en-US" smtClean="0"/>
              <a:t>11/29/2024</a:t>
            </a:fld>
            <a:endParaRPr lang="en-US"/>
          </a:p>
        </p:txBody>
      </p:sp>
      <p:sp>
        <p:nvSpPr>
          <p:cNvPr id="6" name="Footer Placeholder 5">
            <a:extLst>
              <a:ext uri="{FF2B5EF4-FFF2-40B4-BE49-F238E27FC236}">
                <a16:creationId xmlns:a16="http://schemas.microsoft.com/office/drawing/2014/main" id="{D53AD19B-3107-1E4F-BD1C-BF1C02FC00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33D63C-D91F-6BBC-CB63-C5034A094FD0}"/>
              </a:ext>
            </a:extLst>
          </p:cNvPr>
          <p:cNvSpPr>
            <a:spLocks noGrp="1"/>
          </p:cNvSpPr>
          <p:nvPr>
            <p:ph type="sldNum" sz="quarter" idx="12"/>
          </p:nvPr>
        </p:nvSpPr>
        <p:spPr/>
        <p:txBody>
          <a:bodyPr/>
          <a:lstStyle/>
          <a:p>
            <a:fld id="{0EDF933A-6C09-4B25-81CA-904A60054402}" type="slidenum">
              <a:rPr lang="en-US" smtClean="0"/>
              <a:t>‹#›</a:t>
            </a:fld>
            <a:endParaRPr lang="en-US"/>
          </a:p>
        </p:txBody>
      </p:sp>
    </p:spTree>
    <p:extLst>
      <p:ext uri="{BB962C8B-B14F-4D97-AF65-F5344CB8AC3E}">
        <p14:creationId xmlns:p14="http://schemas.microsoft.com/office/powerpoint/2010/main" val="3364347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A37D4-E747-E1D6-D25D-3A1574D7D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F96254-634F-32C3-99A8-928852B0FB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A7142C-9730-40CF-E9D1-D821DFB3C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877B97-0F43-AF59-7500-D7862A127EB4}"/>
              </a:ext>
            </a:extLst>
          </p:cNvPr>
          <p:cNvSpPr>
            <a:spLocks noGrp="1"/>
          </p:cNvSpPr>
          <p:nvPr>
            <p:ph type="dt" sz="half" idx="10"/>
          </p:nvPr>
        </p:nvSpPr>
        <p:spPr/>
        <p:txBody>
          <a:bodyPr/>
          <a:lstStyle/>
          <a:p>
            <a:fld id="{EFAEF0CD-15A9-4877-BA66-6E232A6564EE}" type="datetimeFigureOut">
              <a:rPr lang="en-US" smtClean="0"/>
              <a:t>11/29/2024</a:t>
            </a:fld>
            <a:endParaRPr lang="en-US"/>
          </a:p>
        </p:txBody>
      </p:sp>
      <p:sp>
        <p:nvSpPr>
          <p:cNvPr id="6" name="Footer Placeholder 5">
            <a:extLst>
              <a:ext uri="{FF2B5EF4-FFF2-40B4-BE49-F238E27FC236}">
                <a16:creationId xmlns:a16="http://schemas.microsoft.com/office/drawing/2014/main" id="{3F655B6B-66F7-8AA4-3854-DA61094D8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AC7EE3-4D92-2D12-236D-F391CDEF4C04}"/>
              </a:ext>
            </a:extLst>
          </p:cNvPr>
          <p:cNvSpPr>
            <a:spLocks noGrp="1"/>
          </p:cNvSpPr>
          <p:nvPr>
            <p:ph type="sldNum" sz="quarter" idx="12"/>
          </p:nvPr>
        </p:nvSpPr>
        <p:spPr/>
        <p:txBody>
          <a:bodyPr/>
          <a:lstStyle/>
          <a:p>
            <a:fld id="{0EDF933A-6C09-4B25-81CA-904A60054402}" type="slidenum">
              <a:rPr lang="en-US" smtClean="0"/>
              <a:t>‹#›</a:t>
            </a:fld>
            <a:endParaRPr lang="en-US"/>
          </a:p>
        </p:txBody>
      </p:sp>
    </p:spTree>
    <p:extLst>
      <p:ext uri="{BB962C8B-B14F-4D97-AF65-F5344CB8AC3E}">
        <p14:creationId xmlns:p14="http://schemas.microsoft.com/office/powerpoint/2010/main" val="9065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FD6847-94A5-00D6-E182-59F45AD734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102FF8-8A75-BBF7-9CF3-7A43B7479A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F0A0B1-162F-1CCB-28B9-45B089927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FAEF0CD-15A9-4877-BA66-6E232A6564EE}" type="datetimeFigureOut">
              <a:rPr lang="en-US" smtClean="0"/>
              <a:t>11/29/2024</a:t>
            </a:fld>
            <a:endParaRPr lang="en-US"/>
          </a:p>
        </p:txBody>
      </p:sp>
      <p:sp>
        <p:nvSpPr>
          <p:cNvPr id="5" name="Footer Placeholder 4">
            <a:extLst>
              <a:ext uri="{FF2B5EF4-FFF2-40B4-BE49-F238E27FC236}">
                <a16:creationId xmlns:a16="http://schemas.microsoft.com/office/drawing/2014/main" id="{6505FF06-F415-1E80-6B95-33422D2B7F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DB625FB-05D0-1C73-CC49-A86D86226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DF933A-6C09-4B25-81CA-904A60054402}" type="slidenum">
              <a:rPr lang="en-US" smtClean="0"/>
              <a:t>‹#›</a:t>
            </a:fld>
            <a:endParaRPr lang="en-US"/>
          </a:p>
        </p:txBody>
      </p:sp>
    </p:spTree>
    <p:extLst>
      <p:ext uri="{BB962C8B-B14F-4D97-AF65-F5344CB8AC3E}">
        <p14:creationId xmlns:p14="http://schemas.microsoft.com/office/powerpoint/2010/main" val="3638677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ctrTitle"/>
          </p:nvPr>
        </p:nvSpPr>
        <p:spPr>
          <a:xfrm>
            <a:off x="1616365" y="1958581"/>
            <a:ext cx="9873353" cy="1095840"/>
          </a:xfrm>
        </p:spPr>
        <p:txBody>
          <a:bodyPr>
            <a:normAutofit fontScale="90000"/>
          </a:bodyPr>
          <a:lstStyle/>
          <a:p>
            <a:pPr>
              <a:lnSpc>
                <a:spcPct val="100000"/>
              </a:lnSpc>
            </a:pPr>
            <a:r>
              <a:rPr lang="en-US" sz="4800" dirty="0"/>
              <a:t>A kinetic approach to the foot orthotic management of Achilles tendinopathy </a:t>
            </a:r>
            <a:br>
              <a:rPr lang="en-US" sz="4800" dirty="0"/>
            </a:br>
            <a:r>
              <a:rPr lang="en-US" sz="4800" dirty="0"/>
              <a:t>and other common MSK pathologies</a:t>
            </a:r>
          </a:p>
        </p:txBody>
      </p:sp>
      <p:sp>
        <p:nvSpPr>
          <p:cNvPr id="4" name="Subtitle 3"/>
          <p:cNvSpPr>
            <a:spLocks noGrp="1"/>
          </p:cNvSpPr>
          <p:nvPr>
            <p:ph type="subTitle" idx="1"/>
          </p:nvPr>
        </p:nvSpPr>
        <p:spPr>
          <a:xfrm>
            <a:off x="1616365" y="3239158"/>
            <a:ext cx="9936657" cy="1433463"/>
          </a:xfrm>
        </p:spPr>
        <p:txBody>
          <a:bodyPr rtlCol="0">
            <a:normAutofit/>
          </a:bodyPr>
          <a:lstStyle/>
          <a:p>
            <a:pPr>
              <a:defRPr/>
            </a:pPr>
            <a:r>
              <a:rPr lang="en-US" dirty="0">
                <a:solidFill>
                  <a:srgbClr val="DC6E23"/>
                </a:solidFill>
              </a:rPr>
              <a:t>Using basic free-body diagrammes</a:t>
            </a:r>
          </a:p>
          <a:p>
            <a:pPr>
              <a:defRPr/>
            </a:pPr>
            <a:endParaRPr lang="en-US" dirty="0">
              <a:solidFill>
                <a:srgbClr val="DC6E23"/>
              </a:solidFill>
            </a:endParaRPr>
          </a:p>
          <a:p>
            <a:pPr>
              <a:defRPr/>
            </a:pPr>
            <a:r>
              <a:rPr lang="en-US" dirty="0"/>
              <a:t>Ray Anthony, MA, BSc., </a:t>
            </a:r>
            <a:r>
              <a:rPr lang="en-US" dirty="0" err="1"/>
              <a:t>FRCPodS</a:t>
            </a:r>
            <a:r>
              <a:rPr lang="en-US" dirty="0"/>
              <a:t>, DPodM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sz="half" idx="1"/>
          </p:nvPr>
        </p:nvSpPr>
        <p:spPr>
          <a:xfrm>
            <a:off x="1422400" y="521253"/>
            <a:ext cx="4876800" cy="5650948"/>
          </a:xfrm>
        </p:spPr>
        <p:txBody>
          <a:bodyPr>
            <a:normAutofit fontScale="92500"/>
          </a:bodyPr>
          <a:lstStyle/>
          <a:p>
            <a:r>
              <a:rPr lang="en-US" sz="3200" dirty="0"/>
              <a:t>An orthosis for Achilles tendonitis might have a soft forefoot extension or a gel pad beneath the forefoot, and a hard heelcup to modulate the magnitude and temporal pattern of GRF beneath the sole of the foot.</a:t>
            </a:r>
          </a:p>
          <a:p>
            <a:r>
              <a:rPr lang="en-US" sz="3200" dirty="0">
                <a:solidFill>
                  <a:srgbClr val="DC6E23"/>
                </a:solidFill>
              </a:rPr>
              <a:t>Heel lift: </a:t>
            </a:r>
            <a:r>
              <a:rPr lang="en-US" sz="3200" dirty="0"/>
              <a:t>Is it the lift or the increase in the magnitude of force beneath the heel that provides the beneficial therapeutic effect?</a:t>
            </a:r>
          </a:p>
          <a:p>
            <a:endParaRPr lang="en-US" sz="3200" dirty="0"/>
          </a:p>
        </p:txBody>
      </p:sp>
      <p:pic>
        <p:nvPicPr>
          <p:cNvPr id="72707" name="Picture 2" descr="http://thesituationist.files.wordpress.com/2007/03/brain_scan.jpg"/>
          <p:cNvPicPr>
            <a:picLocks noChangeAspect="1" noChangeArrowheads="1"/>
          </p:cNvPicPr>
          <p:nvPr/>
        </p:nvPicPr>
        <p:blipFill>
          <a:blip r:embed="rId2"/>
          <a:srcRect/>
          <a:stretch>
            <a:fillRect/>
          </a:stretch>
        </p:blipFill>
        <p:spPr bwMode="auto">
          <a:xfrm>
            <a:off x="7823200" y="757381"/>
            <a:ext cx="2300819" cy="1905000"/>
          </a:xfrm>
          <a:prstGeom prst="rect">
            <a:avLst/>
          </a:prstGeom>
          <a:noFill/>
          <a:ln w="9525">
            <a:noFill/>
            <a:miter lim="800000"/>
            <a:headEnd/>
            <a:tailEnd/>
          </a:ln>
        </p:spPr>
      </p:pic>
      <p:sp>
        <p:nvSpPr>
          <p:cNvPr id="72708" name="TextBox 5"/>
          <p:cNvSpPr txBox="1">
            <a:spLocks noChangeArrowheads="1"/>
          </p:cNvSpPr>
          <p:nvPr/>
        </p:nvSpPr>
        <p:spPr bwMode="auto">
          <a:xfrm>
            <a:off x="7200900" y="2854036"/>
            <a:ext cx="3657600" cy="3046988"/>
          </a:xfrm>
          <a:prstGeom prst="rect">
            <a:avLst/>
          </a:prstGeom>
          <a:noFill/>
          <a:ln w="9525">
            <a:noFill/>
            <a:miter lim="800000"/>
            <a:headEnd/>
            <a:tailEnd/>
          </a:ln>
        </p:spPr>
        <p:txBody>
          <a:bodyPr wrap="square">
            <a:spAutoFit/>
          </a:bodyPr>
          <a:lstStyle/>
          <a:p>
            <a:r>
              <a:rPr lang="en-US" sz="2400" dirty="0"/>
              <a:t>The foot has not changed position.</a:t>
            </a:r>
          </a:p>
          <a:p>
            <a:r>
              <a:rPr lang="en-US" sz="2400" dirty="0"/>
              <a:t>The foot has not been “supported.”</a:t>
            </a:r>
          </a:p>
          <a:p>
            <a:r>
              <a:rPr lang="en-US" sz="2400" dirty="0"/>
              <a:t>The foot has not be “stabilized.”</a:t>
            </a:r>
          </a:p>
          <a:p>
            <a:r>
              <a:rPr lang="en-US" sz="2400" dirty="0"/>
              <a:t>Foot posture has not changed.</a:t>
            </a:r>
          </a:p>
        </p:txBody>
      </p:sp>
      <p:pic>
        <p:nvPicPr>
          <p:cNvPr id="72709" name="Picture 3" descr="C:\Users\Ray\AppData\Local\Microsoft\Windows\Temporary Internet Files\Content.IE5\HHHW8C4S\MC900441397[1].png"/>
          <p:cNvPicPr>
            <a:picLocks noChangeAspect="1" noChangeArrowheads="1"/>
          </p:cNvPicPr>
          <p:nvPr/>
        </p:nvPicPr>
        <p:blipFill>
          <a:blip r:embed="rId3"/>
          <a:srcRect/>
          <a:stretch>
            <a:fillRect/>
          </a:stretch>
        </p:blipFill>
        <p:spPr bwMode="auto">
          <a:xfrm>
            <a:off x="6794500" y="2971800"/>
            <a:ext cx="609600" cy="457200"/>
          </a:xfrm>
          <a:prstGeom prst="rect">
            <a:avLst/>
          </a:prstGeom>
          <a:noFill/>
          <a:ln w="9525">
            <a:noFill/>
            <a:miter lim="800000"/>
            <a:headEnd/>
            <a:tailEnd/>
          </a:ln>
        </p:spPr>
      </p:pic>
      <p:pic>
        <p:nvPicPr>
          <p:cNvPr id="72710" name="Picture 3" descr="C:\Users\Ray\AppData\Local\Microsoft\Windows\Temporary Internet Files\Content.IE5\HHHW8C4S\MC900441397[1].png"/>
          <p:cNvPicPr>
            <a:picLocks noChangeAspect="1" noChangeArrowheads="1"/>
          </p:cNvPicPr>
          <p:nvPr/>
        </p:nvPicPr>
        <p:blipFill>
          <a:blip r:embed="rId3"/>
          <a:srcRect/>
          <a:stretch>
            <a:fillRect/>
          </a:stretch>
        </p:blipFill>
        <p:spPr bwMode="auto">
          <a:xfrm>
            <a:off x="6794500" y="3616036"/>
            <a:ext cx="609600" cy="457200"/>
          </a:xfrm>
          <a:prstGeom prst="rect">
            <a:avLst/>
          </a:prstGeom>
          <a:noFill/>
          <a:ln w="9525">
            <a:noFill/>
            <a:miter lim="800000"/>
            <a:headEnd/>
            <a:tailEnd/>
          </a:ln>
        </p:spPr>
      </p:pic>
      <p:pic>
        <p:nvPicPr>
          <p:cNvPr id="72711" name="Picture 3" descr="C:\Users\Ray\AppData\Local\Microsoft\Windows\Temporary Internet Files\Content.IE5\HHHW8C4S\MC900441397[1].png"/>
          <p:cNvPicPr>
            <a:picLocks noChangeAspect="1" noChangeArrowheads="1"/>
          </p:cNvPicPr>
          <p:nvPr/>
        </p:nvPicPr>
        <p:blipFill>
          <a:blip r:embed="rId3"/>
          <a:srcRect/>
          <a:stretch>
            <a:fillRect/>
          </a:stretch>
        </p:blipFill>
        <p:spPr bwMode="auto">
          <a:xfrm>
            <a:off x="6794500" y="4267200"/>
            <a:ext cx="609600" cy="457200"/>
          </a:xfrm>
          <a:prstGeom prst="rect">
            <a:avLst/>
          </a:prstGeom>
          <a:noFill/>
          <a:ln w="9525">
            <a:noFill/>
            <a:miter lim="800000"/>
            <a:headEnd/>
            <a:tailEnd/>
          </a:ln>
        </p:spPr>
      </p:pic>
      <p:pic>
        <p:nvPicPr>
          <p:cNvPr id="72712" name="Picture 3" descr="C:\Users\Ray\AppData\Local\Microsoft\Windows\Temporary Internet Files\Content.IE5\HHHW8C4S\MC900441397[1].png"/>
          <p:cNvPicPr>
            <a:picLocks noChangeAspect="1" noChangeArrowheads="1"/>
          </p:cNvPicPr>
          <p:nvPr/>
        </p:nvPicPr>
        <p:blipFill>
          <a:blip r:embed="rId3"/>
          <a:srcRect/>
          <a:stretch>
            <a:fillRect/>
          </a:stretch>
        </p:blipFill>
        <p:spPr bwMode="auto">
          <a:xfrm>
            <a:off x="6794500" y="5029200"/>
            <a:ext cx="609600" cy="457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9"/>
          <p:cNvSpPr>
            <a:spLocks noGrp="1"/>
          </p:cNvSpPr>
          <p:nvPr>
            <p:ph type="ctrTitle"/>
          </p:nvPr>
        </p:nvSpPr>
        <p:spPr>
          <a:xfrm>
            <a:off x="1847273" y="457200"/>
            <a:ext cx="9430327" cy="2286000"/>
          </a:xfrm>
        </p:spPr>
        <p:txBody>
          <a:bodyPr rtlCol="0">
            <a:normAutofit fontScale="90000"/>
          </a:bodyPr>
          <a:lstStyle/>
          <a:p>
            <a:pPr>
              <a:lnSpc>
                <a:spcPct val="100000"/>
              </a:lnSpc>
              <a:defRPr/>
            </a:pPr>
            <a:r>
              <a:rPr lang="en-US" sz="2667" dirty="0"/>
              <a:t>Understanding how an increase in forefoot pressure creates an increase dorsiflexion moment around the ankle, and the necessity for an increase in the plantarflexion moment from the calf muscles  to effect rotational “control”  during the running gait cycle gives us a clue as to why runners changing from a midstance or heel strike to a forefoot strike running style places more tensile strain through the Achilles tendon, which may make them prone to Achilles </a:t>
            </a:r>
            <a:r>
              <a:rPr lang="en-US" sz="2667" dirty="0" err="1"/>
              <a:t>tendinopathy</a:t>
            </a:r>
            <a:r>
              <a:rPr lang="en-US" sz="2667" dirty="0"/>
              <a:t> or calf muscle strain.</a:t>
            </a:r>
          </a:p>
        </p:txBody>
      </p:sp>
      <p:pic>
        <p:nvPicPr>
          <p:cNvPr id="69635" name="Picture 3"/>
          <p:cNvPicPr>
            <a:picLocks noGrp="1" noChangeAspect="1" noChangeArrowheads="1"/>
          </p:cNvPicPr>
          <p:nvPr>
            <p:ph idx="4294967295"/>
          </p:nvPr>
        </p:nvPicPr>
        <p:blipFill>
          <a:blip r:embed="rId2"/>
          <a:srcRect/>
          <a:stretch>
            <a:fillRect/>
          </a:stretch>
        </p:blipFill>
        <p:spPr>
          <a:xfrm>
            <a:off x="7863377" y="3200401"/>
            <a:ext cx="2093423" cy="2008620"/>
          </a:xfrm>
        </p:spPr>
      </p:pic>
      <p:pic>
        <p:nvPicPr>
          <p:cNvPr id="69636" name="Picture 4"/>
          <p:cNvPicPr>
            <a:picLocks noChangeAspect="1" noChangeArrowheads="1"/>
          </p:cNvPicPr>
          <p:nvPr/>
        </p:nvPicPr>
        <p:blipFill>
          <a:blip r:embed="rId3"/>
          <a:srcRect/>
          <a:stretch>
            <a:fillRect/>
          </a:stretch>
        </p:blipFill>
        <p:spPr bwMode="auto">
          <a:xfrm>
            <a:off x="2527888" y="3200400"/>
            <a:ext cx="2196512" cy="2033155"/>
          </a:xfrm>
          <a:prstGeom prst="rect">
            <a:avLst/>
          </a:prstGeom>
          <a:noFill/>
          <a:ln w="9525">
            <a:noFill/>
            <a:miter lim="800000"/>
            <a:headEnd/>
            <a:tailEnd/>
          </a:ln>
        </p:spPr>
      </p:pic>
      <p:sp>
        <p:nvSpPr>
          <p:cNvPr id="5" name="Up Arrow 4"/>
          <p:cNvSpPr/>
          <p:nvPr/>
        </p:nvSpPr>
        <p:spPr>
          <a:xfrm>
            <a:off x="9194800" y="5269489"/>
            <a:ext cx="304800" cy="4445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6" name="Up Arrow 5"/>
          <p:cNvSpPr/>
          <p:nvPr/>
        </p:nvSpPr>
        <p:spPr>
          <a:xfrm>
            <a:off x="4114800" y="5387975"/>
            <a:ext cx="304800" cy="4445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7" name="Up Arrow 6"/>
          <p:cNvSpPr/>
          <p:nvPr/>
        </p:nvSpPr>
        <p:spPr>
          <a:xfrm>
            <a:off x="3556000" y="5387975"/>
            <a:ext cx="304800" cy="4445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8" name="Up Arrow 7"/>
          <p:cNvSpPr/>
          <p:nvPr/>
        </p:nvSpPr>
        <p:spPr>
          <a:xfrm>
            <a:off x="8128000" y="3724564"/>
            <a:ext cx="609600" cy="96361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9" name="Up Arrow 8"/>
          <p:cNvSpPr/>
          <p:nvPr/>
        </p:nvSpPr>
        <p:spPr>
          <a:xfrm>
            <a:off x="3251200" y="3893198"/>
            <a:ext cx="304800" cy="963612"/>
          </a:xfrm>
          <a:prstGeom prst="up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914400" y="533401"/>
            <a:ext cx="10363200" cy="2003425"/>
          </a:xfrm>
          <a:prstGeom prst="rect">
            <a:avLst/>
          </a:prstGeom>
          <a:noFill/>
          <a:ln w="9525">
            <a:noFill/>
            <a:miter lim="800000"/>
            <a:headEnd/>
            <a:tailEnd/>
          </a:ln>
        </p:spPr>
        <p:txBody>
          <a:bodyPr anchor="ctr"/>
          <a:lstStyle/>
          <a:p>
            <a:pPr algn="ctr">
              <a:defRPr/>
            </a:pPr>
            <a:r>
              <a:rPr lang="en-US" sz="4800" b="1" dirty="0">
                <a:latin typeface="+mj-lt"/>
                <a:ea typeface="+mj-ea"/>
                <a:cs typeface="+mj-cs"/>
              </a:rPr>
              <a:t>The latest running shoe for the </a:t>
            </a:r>
            <a:br>
              <a:rPr lang="en-US" sz="4800" b="1" dirty="0">
                <a:latin typeface="+mj-lt"/>
                <a:ea typeface="+mj-ea"/>
                <a:cs typeface="+mj-cs"/>
              </a:rPr>
            </a:br>
            <a:r>
              <a:rPr lang="en-US" sz="4800" b="1" dirty="0">
                <a:latin typeface="+mj-lt"/>
                <a:ea typeface="+mj-ea"/>
                <a:cs typeface="+mj-cs"/>
              </a:rPr>
              <a:t>forefoot striker!</a:t>
            </a:r>
          </a:p>
        </p:txBody>
      </p:sp>
      <p:pic>
        <p:nvPicPr>
          <p:cNvPr id="70659" name="Picture 2"/>
          <p:cNvPicPr>
            <a:picLocks noChangeAspect="1" noChangeArrowheads="1"/>
          </p:cNvPicPr>
          <p:nvPr/>
        </p:nvPicPr>
        <p:blipFill>
          <a:blip r:embed="rId2"/>
          <a:srcRect/>
          <a:stretch>
            <a:fillRect/>
          </a:stretch>
        </p:blipFill>
        <p:spPr bwMode="auto">
          <a:xfrm>
            <a:off x="2641602" y="2362201"/>
            <a:ext cx="6311900" cy="2820988"/>
          </a:xfrm>
          <a:prstGeom prst="rect">
            <a:avLst/>
          </a:prstGeom>
          <a:noFill/>
          <a:ln w="9525">
            <a:noFill/>
            <a:miter lim="800000"/>
            <a:headEnd/>
            <a:tailEnd/>
          </a:ln>
        </p:spPr>
      </p:pic>
      <p:sp>
        <p:nvSpPr>
          <p:cNvPr id="70660" name="TextBox 5"/>
          <p:cNvSpPr txBox="1">
            <a:spLocks noChangeArrowheads="1"/>
          </p:cNvSpPr>
          <p:nvPr/>
        </p:nvSpPr>
        <p:spPr bwMode="auto">
          <a:xfrm>
            <a:off x="6705600" y="5257802"/>
            <a:ext cx="2743200" cy="584775"/>
          </a:xfrm>
          <a:prstGeom prst="rect">
            <a:avLst/>
          </a:prstGeom>
          <a:noFill/>
          <a:ln w="9525">
            <a:noFill/>
            <a:miter lim="800000"/>
            <a:headEnd/>
            <a:tailEnd/>
          </a:ln>
        </p:spPr>
        <p:txBody>
          <a:bodyPr>
            <a:spAutoFit/>
          </a:bodyPr>
          <a:lstStyle/>
          <a:p>
            <a:r>
              <a:rPr lang="en-US" sz="1600" b="1"/>
              <a:t>By Kobi Levy, Israeli fashion shoe designer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31635" y="1528417"/>
            <a:ext cx="4765964" cy="4292947"/>
          </a:xfrm>
          <a:prstGeom prst="rect">
            <a:avLst/>
          </a:prstGeom>
          <a:noFill/>
          <a:ln w="9525">
            <a:noFill/>
            <a:miter lim="800000"/>
            <a:headEnd/>
            <a:tailEnd/>
          </a:ln>
        </p:spPr>
        <p:txBody>
          <a:bodyPr/>
          <a:lstStyle/>
          <a:p>
            <a:pPr>
              <a:spcBef>
                <a:spcPct val="20000"/>
              </a:spcBef>
              <a:defRPr/>
            </a:pPr>
            <a:r>
              <a:rPr lang="en-US" sz="3200" dirty="0"/>
              <a:t>Achilles tendinopathy is a sagittal plane example, but the concept of </a:t>
            </a:r>
            <a:r>
              <a:rPr lang="en-US" sz="3200" dirty="0">
                <a:solidFill>
                  <a:srgbClr val="DC6E23"/>
                </a:solidFill>
              </a:rPr>
              <a:t>GRF Modulation </a:t>
            </a:r>
            <a:r>
              <a:rPr lang="en-US" sz="3200" dirty="0"/>
              <a:t>may be applied to modulate frontal plane moments to relieve symptoms. </a:t>
            </a:r>
          </a:p>
        </p:txBody>
      </p:sp>
      <p:pic>
        <p:nvPicPr>
          <p:cNvPr id="75779" name="Picture 2"/>
          <p:cNvPicPr>
            <a:picLocks noChangeAspect="1" noChangeArrowheads="1"/>
          </p:cNvPicPr>
          <p:nvPr/>
        </p:nvPicPr>
        <p:blipFill>
          <a:blip r:embed="rId2"/>
          <a:srcRect/>
          <a:stretch>
            <a:fillRect/>
          </a:stretch>
        </p:blipFill>
        <p:spPr bwMode="auto">
          <a:xfrm>
            <a:off x="6299200" y="1528418"/>
            <a:ext cx="5359400" cy="4086225"/>
          </a:xfrm>
          <a:prstGeom prst="rect">
            <a:avLst/>
          </a:prstGeom>
          <a:noFill/>
          <a:ln w="9525">
            <a:noFill/>
            <a:miter lim="800000"/>
            <a:headEnd/>
            <a:tailEnd/>
          </a:ln>
        </p:spPr>
      </p:pic>
      <p:sp>
        <p:nvSpPr>
          <p:cNvPr id="4" name="Rectangle 3"/>
          <p:cNvSpPr/>
          <p:nvPr/>
        </p:nvSpPr>
        <p:spPr>
          <a:xfrm>
            <a:off x="1431636" y="538870"/>
            <a:ext cx="8806811" cy="666786"/>
          </a:xfrm>
          <a:prstGeom prst="rect">
            <a:avLst/>
          </a:prstGeom>
        </p:spPr>
        <p:txBody>
          <a:bodyPr wrap="square">
            <a:spAutoFit/>
          </a:bodyPr>
          <a:lstStyle/>
          <a:p>
            <a:pPr marL="457189" indent="-457189">
              <a:spcBef>
                <a:spcPct val="20000"/>
              </a:spcBef>
              <a:defRPr/>
            </a:pPr>
            <a:r>
              <a:rPr lang="en-US" sz="3733" b="1" dirty="0"/>
              <a:t>Pronation and supination moments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476" y="640343"/>
            <a:ext cx="9172245" cy="768512"/>
          </a:xfrm>
        </p:spPr>
        <p:txBody>
          <a:bodyPr/>
          <a:lstStyle/>
          <a:p>
            <a:r>
              <a:rPr lang="en-US" sz="3200" dirty="0"/>
              <a:t>Basic Kinetic Rx’s with no arch support</a:t>
            </a:r>
          </a:p>
        </p:txBody>
      </p:sp>
      <p:sp>
        <p:nvSpPr>
          <p:cNvPr id="3" name="Content Placeholder 2"/>
          <p:cNvSpPr>
            <a:spLocks noGrp="1"/>
          </p:cNvSpPr>
          <p:nvPr>
            <p:ph sz="half" idx="1"/>
          </p:nvPr>
        </p:nvSpPr>
        <p:spPr>
          <a:xfrm>
            <a:off x="1824285" y="1562384"/>
            <a:ext cx="4694655" cy="5062329"/>
          </a:xfrm>
        </p:spPr>
        <p:txBody>
          <a:bodyPr>
            <a:normAutofit/>
          </a:bodyPr>
          <a:lstStyle/>
          <a:p>
            <a:r>
              <a:rPr lang="en-US" sz="2400" b="1" dirty="0"/>
              <a:t>Rearfoot</a:t>
            </a:r>
            <a:endParaRPr lang="en-US" sz="2400" dirty="0"/>
          </a:p>
          <a:p>
            <a:pPr>
              <a:lnSpc>
                <a:spcPct val="100000"/>
              </a:lnSpc>
            </a:pPr>
            <a:r>
              <a:rPr lang="en-US" sz="1867" dirty="0">
                <a:solidFill>
                  <a:srgbClr val="DC6E23"/>
                </a:solidFill>
              </a:rPr>
              <a:t>1. Hard Medial /Soft Lateral: </a:t>
            </a:r>
          </a:p>
          <a:p>
            <a:pPr>
              <a:lnSpc>
                <a:spcPct val="100000"/>
              </a:lnSpc>
            </a:pPr>
            <a:r>
              <a:rPr lang="en-US" sz="1867" dirty="0"/>
              <a:t>Shift </a:t>
            </a:r>
            <a:r>
              <a:rPr lang="en-US" sz="1867" dirty="0" err="1"/>
              <a:t>CoP</a:t>
            </a:r>
            <a:r>
              <a:rPr lang="en-US" sz="1867" dirty="0"/>
              <a:t> medially causing an increase in the supination moment around the rearfoot. </a:t>
            </a:r>
            <a:r>
              <a:rPr lang="en-US" sz="1867" b="1" dirty="0"/>
              <a:t>Tx </a:t>
            </a:r>
            <a:r>
              <a:rPr lang="en-US" sz="1867" dirty="0"/>
              <a:t>for posterior tibial tendinitis, medial ankle joint capsolitis, Deltoid ligament strain, etc.</a:t>
            </a:r>
          </a:p>
          <a:p>
            <a:pPr>
              <a:lnSpc>
                <a:spcPct val="100000"/>
              </a:lnSpc>
            </a:pPr>
            <a:endParaRPr lang="en-US" sz="1867" dirty="0"/>
          </a:p>
          <a:p>
            <a:pPr>
              <a:lnSpc>
                <a:spcPct val="100000"/>
              </a:lnSpc>
            </a:pPr>
            <a:r>
              <a:rPr lang="en-US" sz="1867" b="1" dirty="0">
                <a:solidFill>
                  <a:srgbClr val="DC6E23"/>
                </a:solidFill>
              </a:rPr>
              <a:t>2. Soft Medial /Hard Lateral: </a:t>
            </a:r>
          </a:p>
          <a:p>
            <a:pPr>
              <a:lnSpc>
                <a:spcPct val="100000"/>
              </a:lnSpc>
            </a:pPr>
            <a:r>
              <a:rPr lang="en-US" sz="1867" dirty="0"/>
              <a:t>Shift </a:t>
            </a:r>
            <a:r>
              <a:rPr lang="en-US" sz="1867" dirty="0" err="1"/>
              <a:t>CoP</a:t>
            </a:r>
            <a:r>
              <a:rPr lang="en-US" sz="1867" dirty="0"/>
              <a:t> laterally causing an increase in the pronation moment around the rearfoot. </a:t>
            </a:r>
            <a:r>
              <a:rPr lang="en-US" sz="1867" b="1" dirty="0"/>
              <a:t>Tx</a:t>
            </a:r>
            <a:r>
              <a:rPr lang="en-US" sz="1867" dirty="0"/>
              <a:t> for peroneal tendinopathy, chronic ankle sprains, ITB syndrome at the knee, etc.</a:t>
            </a:r>
          </a:p>
          <a:p>
            <a:pPr>
              <a:lnSpc>
                <a:spcPct val="100000"/>
              </a:lnSpc>
            </a:pPr>
            <a:endParaRPr lang="en-US" sz="1867" dirty="0"/>
          </a:p>
        </p:txBody>
      </p:sp>
      <p:sp>
        <p:nvSpPr>
          <p:cNvPr id="6" name="Rectangle 5"/>
          <p:cNvSpPr/>
          <p:nvPr/>
        </p:nvSpPr>
        <p:spPr>
          <a:xfrm>
            <a:off x="7030514" y="1562384"/>
            <a:ext cx="4262685" cy="3909532"/>
          </a:xfrm>
          <a:prstGeom prst="rect">
            <a:avLst/>
          </a:prstGeom>
        </p:spPr>
        <p:txBody>
          <a:bodyPr wrap="square">
            <a:spAutoFit/>
          </a:bodyPr>
          <a:lstStyle/>
          <a:p>
            <a:r>
              <a:rPr lang="en-US" sz="2400" b="1" dirty="0">
                <a:latin typeface="Aptos Body"/>
                <a:cs typeface="Arial" pitchFamily="34" charset="0"/>
              </a:rPr>
              <a:t>Forefoot</a:t>
            </a:r>
            <a:endParaRPr lang="en-US" sz="2400" dirty="0">
              <a:latin typeface="Aptos Body"/>
              <a:cs typeface="Arial" pitchFamily="34" charset="0"/>
            </a:endParaRPr>
          </a:p>
          <a:p>
            <a:r>
              <a:rPr lang="en-US" sz="1867" dirty="0">
                <a:solidFill>
                  <a:srgbClr val="DC6E23"/>
                </a:solidFill>
                <a:latin typeface="+mj-lt"/>
                <a:cs typeface="Arial" pitchFamily="34" charset="0"/>
              </a:rPr>
              <a:t>1. Hard Medial /Soft Lateral: </a:t>
            </a:r>
          </a:p>
          <a:p>
            <a:r>
              <a:rPr lang="en-US" sz="1867" dirty="0">
                <a:latin typeface="+mj-lt"/>
                <a:cs typeface="Arial" pitchFamily="34" charset="0"/>
              </a:rPr>
              <a:t>Shift </a:t>
            </a:r>
            <a:r>
              <a:rPr lang="en-US" sz="1867" dirty="0" err="1">
                <a:latin typeface="+mj-lt"/>
                <a:cs typeface="Arial" pitchFamily="34" charset="0"/>
              </a:rPr>
              <a:t>CoP</a:t>
            </a:r>
            <a:r>
              <a:rPr lang="en-US" sz="1867" dirty="0">
                <a:latin typeface="+mj-lt"/>
                <a:cs typeface="Arial" pitchFamily="34" charset="0"/>
              </a:rPr>
              <a:t> medially causing an increase in the dorsiflexion and inversion moment around the MTJ and First-Ray. Most common Rx to limit hallux dorsiflexion with anatomical hallux limitus/rigidus.</a:t>
            </a:r>
          </a:p>
          <a:p>
            <a:endParaRPr lang="en-US" sz="1867" dirty="0">
              <a:latin typeface="+mj-lt"/>
              <a:cs typeface="Arial" pitchFamily="34" charset="0"/>
            </a:endParaRPr>
          </a:p>
          <a:p>
            <a:r>
              <a:rPr lang="en-US" sz="1867" b="1" dirty="0">
                <a:solidFill>
                  <a:srgbClr val="DC6E23"/>
                </a:solidFill>
                <a:latin typeface="+mj-lt"/>
                <a:cs typeface="Arial" pitchFamily="34" charset="0"/>
              </a:rPr>
              <a:t>2. Soft Medial /Hard Lateral: </a:t>
            </a:r>
          </a:p>
          <a:p>
            <a:r>
              <a:rPr lang="en-US" sz="1867" dirty="0">
                <a:latin typeface="+mj-lt"/>
                <a:cs typeface="Arial" pitchFamily="34" charset="0"/>
              </a:rPr>
              <a:t>Shift </a:t>
            </a:r>
            <a:r>
              <a:rPr lang="en-US" sz="1867" dirty="0" err="1">
                <a:latin typeface="+mj-lt"/>
                <a:cs typeface="Arial" pitchFamily="34" charset="0"/>
              </a:rPr>
              <a:t>CoP</a:t>
            </a:r>
            <a:r>
              <a:rPr lang="en-US" sz="1867" dirty="0">
                <a:latin typeface="+mj-lt"/>
                <a:cs typeface="Arial" pitchFamily="34" charset="0"/>
              </a:rPr>
              <a:t> laterally causing an increase in the pronation moment around the MTJ. </a:t>
            </a:r>
            <a:r>
              <a:rPr lang="en-US" sz="1867" dirty="0" err="1">
                <a:latin typeface="+mj-lt"/>
                <a:cs typeface="Arial" pitchFamily="34" charset="0"/>
              </a:rPr>
              <a:t>Tx</a:t>
            </a:r>
            <a:r>
              <a:rPr lang="en-US" sz="1867" dirty="0">
                <a:latin typeface="+mj-lt"/>
                <a:cs typeface="Arial" pitchFamily="34" charset="0"/>
              </a:rPr>
              <a:t> for peroneal tendinopathy, chronic ankle sprains, ITB syndrome at the knee, etc.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476" y="640343"/>
            <a:ext cx="9172245" cy="768512"/>
          </a:xfrm>
        </p:spPr>
        <p:txBody>
          <a:bodyPr/>
          <a:lstStyle/>
          <a:p>
            <a:r>
              <a:rPr lang="en-US" sz="3200" dirty="0"/>
              <a:t>Basic Kinetic Rx’s</a:t>
            </a:r>
          </a:p>
        </p:txBody>
      </p:sp>
      <p:sp>
        <p:nvSpPr>
          <p:cNvPr id="3" name="Content Placeholder 2"/>
          <p:cNvSpPr>
            <a:spLocks noGrp="1"/>
          </p:cNvSpPr>
          <p:nvPr>
            <p:ph sz="half" idx="1"/>
          </p:nvPr>
        </p:nvSpPr>
        <p:spPr>
          <a:xfrm>
            <a:off x="1824285" y="1562384"/>
            <a:ext cx="4694655" cy="5062329"/>
          </a:xfrm>
        </p:spPr>
        <p:txBody>
          <a:bodyPr>
            <a:normAutofit/>
          </a:bodyPr>
          <a:lstStyle/>
          <a:p>
            <a:r>
              <a:rPr lang="en-US" sz="2400" b="1" dirty="0"/>
              <a:t>Forefoot to Rearfoot</a:t>
            </a:r>
            <a:endParaRPr lang="en-US" sz="2400" dirty="0"/>
          </a:p>
          <a:p>
            <a:pPr>
              <a:lnSpc>
                <a:spcPct val="100000"/>
              </a:lnSpc>
            </a:pPr>
            <a:r>
              <a:rPr lang="en-US" sz="1867" b="1" dirty="0">
                <a:solidFill>
                  <a:srgbClr val="DC6E23"/>
                </a:solidFill>
              </a:rPr>
              <a:t>1. Hard Heel /Soft Forefoot</a:t>
            </a:r>
          </a:p>
          <a:p>
            <a:pPr>
              <a:lnSpc>
                <a:spcPct val="100000"/>
              </a:lnSpc>
            </a:pPr>
            <a:r>
              <a:rPr lang="en-US" sz="1867" dirty="0"/>
              <a:t>Reduce magnitude of GRF  beneath forefoot and increase GRF beneath the heel. Decreases the ankle dorsiflexion moment and increases the ankle plantarflexion moment. </a:t>
            </a:r>
            <a:r>
              <a:rPr lang="en-US" sz="1867" b="1" dirty="0" err="1"/>
              <a:t>Tx</a:t>
            </a:r>
            <a:r>
              <a:rPr lang="en-US" sz="1867" dirty="0"/>
              <a:t> Achilles tendinopathy, calf muscle strain.</a:t>
            </a:r>
          </a:p>
          <a:p>
            <a:pPr>
              <a:lnSpc>
                <a:spcPct val="100000"/>
              </a:lnSpc>
            </a:pPr>
            <a:endParaRPr lang="en-US" sz="1867" dirty="0"/>
          </a:p>
          <a:p>
            <a:pPr>
              <a:lnSpc>
                <a:spcPct val="100000"/>
              </a:lnSpc>
            </a:pPr>
            <a:endParaRPr lang="en-US" sz="1867" dirty="0"/>
          </a:p>
        </p:txBody>
      </p:sp>
      <p:sp>
        <p:nvSpPr>
          <p:cNvPr id="5" name="Rectangle 4"/>
          <p:cNvSpPr/>
          <p:nvPr/>
        </p:nvSpPr>
        <p:spPr>
          <a:xfrm>
            <a:off x="6518939" y="1890645"/>
            <a:ext cx="4242783" cy="2103589"/>
          </a:xfrm>
          <a:prstGeom prst="rect">
            <a:avLst/>
          </a:prstGeom>
        </p:spPr>
        <p:txBody>
          <a:bodyPr wrap="square">
            <a:spAutoFit/>
          </a:bodyPr>
          <a:lstStyle/>
          <a:p>
            <a:pPr>
              <a:lnSpc>
                <a:spcPct val="100000"/>
              </a:lnSpc>
            </a:pPr>
            <a:r>
              <a:rPr lang="en-US" sz="1867" b="1" dirty="0">
                <a:solidFill>
                  <a:srgbClr val="DC6E23"/>
                </a:solidFill>
                <a:cs typeface="Arial" pitchFamily="34" charset="0"/>
              </a:rPr>
              <a:t>2. Soft Heel/Hard Forefoot </a:t>
            </a:r>
          </a:p>
          <a:p>
            <a:pPr>
              <a:lnSpc>
                <a:spcPct val="100000"/>
              </a:lnSpc>
            </a:pPr>
            <a:r>
              <a:rPr lang="en-US" sz="1867" dirty="0">
                <a:cs typeface="Arial" pitchFamily="34" charset="0"/>
              </a:rPr>
              <a:t>Increase magnitude of GRF beneath forefoot and decrease GRF beneath the heel. Increases the ankle dorsiflexion moment and decreases the ankle plantarflexion moment. </a:t>
            </a:r>
            <a:r>
              <a:rPr lang="en-US" sz="1867" b="1" dirty="0" err="1">
                <a:cs typeface="Arial" pitchFamily="34" charset="0"/>
              </a:rPr>
              <a:t>Tx</a:t>
            </a:r>
            <a:r>
              <a:rPr lang="en-US" sz="1867" b="1" dirty="0">
                <a:cs typeface="Arial" pitchFamily="34" charset="0"/>
              </a:rPr>
              <a:t> </a:t>
            </a:r>
            <a:r>
              <a:rPr lang="en-US" sz="1867" dirty="0">
                <a:cs typeface="Arial" pitchFamily="34" charset="0"/>
              </a:rPr>
              <a:t>Extensor and Tibialis Anterior tendinopathy.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Content Placeholder 4"/>
          <p:cNvSpPr>
            <a:spLocks noGrp="1"/>
          </p:cNvSpPr>
          <p:nvPr>
            <p:ph sz="half" idx="1"/>
          </p:nvPr>
        </p:nvSpPr>
        <p:spPr>
          <a:xfrm>
            <a:off x="1403926" y="901149"/>
            <a:ext cx="4590473" cy="5225015"/>
          </a:xfrm>
        </p:spPr>
        <p:txBody>
          <a:bodyPr>
            <a:normAutofit/>
          </a:bodyPr>
          <a:lstStyle/>
          <a:p>
            <a:pPr>
              <a:buClr>
                <a:srgbClr val="DC6E23"/>
              </a:buClr>
              <a:buFont typeface="Courier New" pitchFamily="49" charset="0"/>
              <a:buChar char="o"/>
            </a:pPr>
            <a:r>
              <a:rPr lang="en-US" b="1" dirty="0">
                <a:solidFill>
                  <a:schemeClr val="tx1"/>
                </a:solidFill>
              </a:rPr>
              <a:t> </a:t>
            </a:r>
            <a:r>
              <a:rPr lang="en-US" dirty="0">
                <a:solidFill>
                  <a:schemeClr val="tx1"/>
                </a:solidFill>
              </a:rPr>
              <a:t>Overuse injuries may occur when healthy tissue is stressed in an abnormal way; when unhealthy tissue is stressed in a normal way, or when unhealthy tissue is stressed in an abnormal way.</a:t>
            </a:r>
          </a:p>
          <a:p>
            <a:pPr>
              <a:buClr>
                <a:srgbClr val="DC6E23"/>
              </a:buClr>
              <a:buFont typeface="Courier New" pitchFamily="49" charset="0"/>
              <a:buChar char="o"/>
            </a:pPr>
            <a:r>
              <a:rPr lang="en-US" dirty="0">
                <a:solidFill>
                  <a:schemeClr val="tx1"/>
                </a:solidFill>
              </a:rPr>
              <a:t> Each  tissue type has a zone of optimal stress – ZOOS.</a:t>
            </a:r>
          </a:p>
          <a:p>
            <a:endParaRPr lang="en-US" dirty="0"/>
          </a:p>
        </p:txBody>
      </p:sp>
      <p:pic>
        <p:nvPicPr>
          <p:cNvPr id="83972" name="Picture 2" descr="http://www.intechopen.com/source/html/22189/media/image25.jpg"/>
          <p:cNvPicPr>
            <a:picLocks noGrp="1" noChangeAspect="1" noChangeArrowheads="1"/>
          </p:cNvPicPr>
          <p:nvPr>
            <p:ph sz="half" idx="2"/>
          </p:nvPr>
        </p:nvPicPr>
        <p:blipFill>
          <a:blip r:embed="rId2"/>
          <a:srcRect/>
          <a:stretch>
            <a:fillRect/>
          </a:stretch>
        </p:blipFill>
        <p:spPr>
          <a:xfrm>
            <a:off x="6232939" y="1490375"/>
            <a:ext cx="5384800" cy="2935287"/>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p:cNvSpPr>
            <a:spLocks noGrp="1"/>
          </p:cNvSpPr>
          <p:nvPr>
            <p:ph type="title"/>
          </p:nvPr>
        </p:nvSpPr>
        <p:spPr>
          <a:xfrm>
            <a:off x="1551709" y="274637"/>
            <a:ext cx="10030691" cy="944563"/>
          </a:xfrm>
        </p:spPr>
        <p:txBody>
          <a:bodyPr/>
          <a:lstStyle/>
          <a:p>
            <a:r>
              <a:rPr lang="en-US" sz="3733" dirty="0"/>
              <a:t>Conclusions</a:t>
            </a:r>
          </a:p>
        </p:txBody>
      </p:sp>
      <p:sp>
        <p:nvSpPr>
          <p:cNvPr id="83971" name="Content Placeholder 4"/>
          <p:cNvSpPr>
            <a:spLocks noGrp="1"/>
          </p:cNvSpPr>
          <p:nvPr>
            <p:ph sz="half" idx="1"/>
          </p:nvPr>
        </p:nvSpPr>
        <p:spPr>
          <a:xfrm>
            <a:off x="1403926" y="1295401"/>
            <a:ext cx="4590473" cy="4830763"/>
          </a:xfrm>
        </p:spPr>
        <p:txBody>
          <a:bodyPr rtlCol="0">
            <a:normAutofit/>
          </a:bodyPr>
          <a:lstStyle/>
          <a:p>
            <a:pPr>
              <a:buClr>
                <a:srgbClr val="DC6E23"/>
              </a:buClr>
              <a:buFont typeface="Courier New" pitchFamily="49" charset="0"/>
              <a:buChar char="o"/>
              <a:defRPr/>
            </a:pPr>
            <a:r>
              <a:rPr lang="en-US" sz="2533" b="1" dirty="0">
                <a:solidFill>
                  <a:srgbClr val="020000"/>
                </a:solidFill>
              </a:rPr>
              <a:t> </a:t>
            </a:r>
            <a:r>
              <a:rPr lang="en-US" sz="2533" dirty="0">
                <a:solidFill>
                  <a:srgbClr val="020000"/>
                </a:solidFill>
              </a:rPr>
              <a:t>Abnormal tensile and compressive </a:t>
            </a:r>
            <a:r>
              <a:rPr lang="en-US" sz="2533" u="sng" dirty="0">
                <a:solidFill>
                  <a:srgbClr val="020000"/>
                </a:solidFill>
              </a:rPr>
              <a:t>forces</a:t>
            </a:r>
            <a:r>
              <a:rPr lang="en-US" sz="2533" dirty="0">
                <a:solidFill>
                  <a:srgbClr val="020000"/>
                </a:solidFill>
              </a:rPr>
              <a:t>  cause tissue damage.</a:t>
            </a:r>
          </a:p>
          <a:p>
            <a:pPr>
              <a:buClr>
                <a:srgbClr val="DC6E23"/>
              </a:buClr>
              <a:buFont typeface="Courier New" pitchFamily="49" charset="0"/>
              <a:buChar char="o"/>
              <a:defRPr/>
            </a:pPr>
            <a:r>
              <a:rPr lang="en-US" sz="2533" dirty="0">
                <a:solidFill>
                  <a:srgbClr val="020000"/>
                </a:solidFill>
              </a:rPr>
              <a:t>Excessive forces may occur </a:t>
            </a:r>
            <a:r>
              <a:rPr lang="en-US" sz="2533" u="sng" dirty="0">
                <a:solidFill>
                  <a:srgbClr val="020000"/>
                </a:solidFill>
              </a:rPr>
              <a:t>WITHOUT MOTION</a:t>
            </a:r>
            <a:r>
              <a:rPr lang="en-US" sz="2533" dirty="0">
                <a:solidFill>
                  <a:srgbClr val="020000"/>
                </a:solidFill>
              </a:rPr>
              <a:t>. </a:t>
            </a:r>
          </a:p>
          <a:p>
            <a:pPr>
              <a:buClr>
                <a:srgbClr val="DC6E23"/>
              </a:buClr>
              <a:buFont typeface="Courier New" pitchFamily="49" charset="0"/>
              <a:buChar char="o"/>
              <a:defRPr/>
            </a:pPr>
            <a:r>
              <a:rPr lang="en-US" sz="2533" dirty="0">
                <a:solidFill>
                  <a:srgbClr val="020000"/>
                </a:solidFill>
              </a:rPr>
              <a:t> Foot orthoses produce small, unpredictable and subjective </a:t>
            </a:r>
            <a:r>
              <a:rPr lang="en-US" sz="2533" dirty="0">
                <a:solidFill>
                  <a:srgbClr val="DC6E23"/>
                </a:solidFill>
              </a:rPr>
              <a:t>kinematic </a:t>
            </a:r>
            <a:r>
              <a:rPr lang="en-US" sz="2533" dirty="0">
                <a:solidFill>
                  <a:srgbClr val="020000"/>
                </a:solidFill>
              </a:rPr>
              <a:t>changes.</a:t>
            </a:r>
          </a:p>
          <a:p>
            <a:pPr>
              <a:buClr>
                <a:srgbClr val="DC6E23"/>
              </a:buClr>
              <a:buFont typeface="Courier New" pitchFamily="49" charset="0"/>
              <a:buChar char="o"/>
              <a:defRPr/>
            </a:pPr>
            <a:r>
              <a:rPr lang="en-US" sz="2533" dirty="0">
                <a:solidFill>
                  <a:srgbClr val="020000"/>
                </a:solidFill>
              </a:rPr>
              <a:t> Research suggest that orthotic devices have a  greater </a:t>
            </a:r>
            <a:r>
              <a:rPr lang="en-US" sz="2533" dirty="0">
                <a:solidFill>
                  <a:srgbClr val="DC6E23"/>
                </a:solidFill>
              </a:rPr>
              <a:t>kinetic</a:t>
            </a:r>
            <a:r>
              <a:rPr lang="en-US" sz="2533" dirty="0">
                <a:solidFill>
                  <a:srgbClr val="020000"/>
                </a:solidFill>
              </a:rPr>
              <a:t> rather than kinematic effect.</a:t>
            </a:r>
          </a:p>
          <a:p>
            <a:pPr>
              <a:defRPr/>
            </a:pPr>
            <a:endParaRPr lang="en-US" dirty="0"/>
          </a:p>
        </p:txBody>
      </p:sp>
      <p:sp>
        <p:nvSpPr>
          <p:cNvPr id="83972" name="Content Placeholder 5"/>
          <p:cNvSpPr>
            <a:spLocks noGrp="1"/>
          </p:cNvSpPr>
          <p:nvPr>
            <p:ph sz="half" idx="2"/>
          </p:nvPr>
        </p:nvSpPr>
        <p:spPr>
          <a:xfrm>
            <a:off x="6197600" y="1295402"/>
            <a:ext cx="5384800" cy="4830761"/>
          </a:xfrm>
        </p:spPr>
        <p:txBody>
          <a:bodyPr rtlCol="0">
            <a:normAutofit/>
          </a:bodyPr>
          <a:lstStyle/>
          <a:p>
            <a:pPr>
              <a:buClr>
                <a:srgbClr val="DC6E23"/>
              </a:buClr>
              <a:buFont typeface="Courier New" pitchFamily="49" charset="0"/>
              <a:buChar char="o"/>
              <a:defRPr/>
            </a:pPr>
            <a:r>
              <a:rPr lang="en-US" sz="2533" dirty="0"/>
              <a:t> Kinematic to kinetic paradigm shift is taking place; many would say has already taken place.</a:t>
            </a:r>
          </a:p>
          <a:p>
            <a:pPr>
              <a:buClr>
                <a:srgbClr val="DC6E23"/>
              </a:buClr>
              <a:buFont typeface="Courier New" pitchFamily="49" charset="0"/>
              <a:buChar char="o"/>
              <a:defRPr/>
            </a:pPr>
            <a:r>
              <a:rPr lang="en-US" sz="2533" dirty="0"/>
              <a:t> Think </a:t>
            </a:r>
            <a:r>
              <a:rPr lang="en-US" sz="2533" b="1" u="sng" dirty="0"/>
              <a:t>force</a:t>
            </a:r>
            <a:r>
              <a:rPr lang="en-US" sz="2533" dirty="0"/>
              <a:t> instead of motion.</a:t>
            </a:r>
          </a:p>
          <a:p>
            <a:pPr>
              <a:buClr>
                <a:srgbClr val="DC6E23"/>
              </a:buClr>
              <a:buFont typeface="Courier New" pitchFamily="49" charset="0"/>
              <a:buChar char="o"/>
              <a:defRPr/>
            </a:pPr>
            <a:r>
              <a:rPr lang="en-US" sz="2533" dirty="0"/>
              <a:t> Aim of foot orthotic device is to return tissues to ZOOS.</a:t>
            </a:r>
          </a:p>
          <a:p>
            <a:pPr>
              <a:buClr>
                <a:srgbClr val="DC6E23"/>
              </a:buClr>
              <a:buFont typeface="Courier New" pitchFamily="49" charset="0"/>
              <a:buChar char="o"/>
              <a:defRPr/>
            </a:pPr>
            <a:r>
              <a:rPr lang="en-US" sz="2533" dirty="0"/>
              <a:t> Discover and work the Tissue Stress Paradigm and use orthotic </a:t>
            </a:r>
            <a:r>
              <a:rPr lang="en-US" sz="2533" dirty="0" err="1"/>
              <a:t>Rxs</a:t>
            </a:r>
            <a:r>
              <a:rPr lang="en-US" sz="2533" dirty="0"/>
              <a:t> to reduce stress in the injured tissues.</a:t>
            </a:r>
          </a:p>
          <a:p>
            <a:pPr>
              <a:buClr>
                <a:srgbClr val="DC6E23"/>
              </a:buClr>
              <a:buFont typeface="Courier New" pitchFamily="49" charset="0"/>
              <a:buChar char="o"/>
              <a:defRPr/>
            </a:pPr>
            <a:r>
              <a:rPr lang="en-US" sz="2533" dirty="0"/>
              <a:t> It doesn’t matter what the foot looks like on the orthosis!</a:t>
            </a:r>
          </a:p>
          <a:p>
            <a:pP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5"/>
          <p:cNvSpPr>
            <a:spLocks noGrp="1"/>
          </p:cNvSpPr>
          <p:nvPr>
            <p:ph type="title"/>
          </p:nvPr>
        </p:nvSpPr>
        <p:spPr>
          <a:xfrm>
            <a:off x="1731617" y="4664765"/>
            <a:ext cx="10053983" cy="1143000"/>
          </a:xfrm>
        </p:spPr>
        <p:txBody>
          <a:bodyPr/>
          <a:lstStyle/>
          <a:p>
            <a:pPr>
              <a:lnSpc>
                <a:spcPct val="100000"/>
              </a:lnSpc>
            </a:pPr>
            <a:r>
              <a:rPr lang="en-US" sz="2133" i="1" dirty="0">
                <a:solidFill>
                  <a:srgbClr val="DC6E23"/>
                </a:solidFill>
              </a:rPr>
              <a:t>From: The myths of foot orthoses… A guest article by Ian Griffiths, The Sport </a:t>
            </a:r>
            <a:r>
              <a:rPr lang="en-US" sz="2133" i="1" dirty="0" err="1">
                <a:solidFill>
                  <a:srgbClr val="DC6E23"/>
                </a:solidFill>
              </a:rPr>
              <a:t>Physio</a:t>
            </a:r>
            <a:r>
              <a:rPr lang="en-US" sz="2133" i="1" dirty="0">
                <a:solidFill>
                  <a:srgbClr val="DC6E23"/>
                </a:solidFill>
              </a:rPr>
              <a:t> @ Wordpress.com</a:t>
            </a:r>
          </a:p>
        </p:txBody>
      </p:sp>
      <p:sp>
        <p:nvSpPr>
          <p:cNvPr id="84995" name="Content Placeholder 6"/>
          <p:cNvSpPr>
            <a:spLocks noGrp="1"/>
          </p:cNvSpPr>
          <p:nvPr>
            <p:ph idx="1"/>
          </p:nvPr>
        </p:nvSpPr>
        <p:spPr>
          <a:xfrm>
            <a:off x="1607931" y="1289878"/>
            <a:ext cx="9974469" cy="3586921"/>
          </a:xfrm>
        </p:spPr>
        <p:txBody>
          <a:bodyPr rtlCol="0">
            <a:normAutofit/>
          </a:bodyPr>
          <a:lstStyle/>
          <a:p>
            <a:pPr>
              <a:buNone/>
              <a:defRPr/>
            </a:pPr>
            <a:r>
              <a:rPr lang="en-US" dirty="0">
                <a:solidFill>
                  <a:schemeClr val="tx1"/>
                </a:solidFill>
              </a:rPr>
              <a:t>“The skilled clinician is capable of identifying the dysfunctional tissue (and the severity of injury to it); they understand the biomechanical function of the tissue during given activities; and they comprehend the manner in which each of the 3 orthoses design variables interact with one another, and ultimately their </a:t>
            </a:r>
            <a:r>
              <a:rPr lang="en-US" u="sng" dirty="0">
                <a:solidFill>
                  <a:schemeClr val="tx1"/>
                </a:solidFill>
              </a:rPr>
              <a:t>kinetic</a:t>
            </a:r>
            <a:r>
              <a:rPr lang="en-US" dirty="0">
                <a:solidFill>
                  <a:schemeClr val="tx1"/>
                </a:solidFill>
              </a:rPr>
              <a:t> influence on the foot.”</a:t>
            </a:r>
          </a:p>
          <a:p>
            <a:pP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4" name="Picture 4" descr="finish"/>
          <p:cNvPicPr>
            <a:picLocks noChangeAspect="1" noChangeArrowheads="1"/>
          </p:cNvPicPr>
          <p:nvPr/>
        </p:nvPicPr>
        <p:blipFill>
          <a:blip r:embed="rId2"/>
          <a:srcRect/>
          <a:stretch>
            <a:fillRect/>
          </a:stretch>
        </p:blipFill>
        <p:spPr>
          <a:xfrm>
            <a:off x="3937415" y="1871244"/>
            <a:ext cx="5033364" cy="356688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idx="1"/>
          </p:nvPr>
        </p:nvSpPr>
        <p:spPr>
          <a:xfrm>
            <a:off x="2124363" y="1902691"/>
            <a:ext cx="9254836" cy="1831109"/>
          </a:xfrm>
        </p:spPr>
        <p:txBody>
          <a:bodyPr>
            <a:normAutofit fontScale="92500"/>
          </a:bodyPr>
          <a:lstStyle/>
          <a:p>
            <a:pPr>
              <a:buFont typeface="Arial" pitchFamily="34" charset="0"/>
              <a:buNone/>
            </a:pPr>
            <a:r>
              <a:rPr lang="en-US" sz="9600" b="1" dirty="0">
                <a:solidFill>
                  <a:srgbClr val="DC6E23"/>
                </a:solidFill>
                <a:latin typeface="Century Gothic" pitchFamily="34" charset="0"/>
              </a:rPr>
              <a:t>∑F </a:t>
            </a:r>
            <a:r>
              <a:rPr lang="en-US" sz="9600" b="1" dirty="0" err="1">
                <a:solidFill>
                  <a:srgbClr val="DC6E23"/>
                </a:solidFill>
                <a:latin typeface="Century Gothic" pitchFamily="34" charset="0"/>
              </a:rPr>
              <a:t>a,b</a:t>
            </a:r>
            <a:r>
              <a:rPr lang="en-US" sz="9600" b="1" dirty="0">
                <a:solidFill>
                  <a:srgbClr val="DC6E23"/>
                </a:solidFill>
                <a:latin typeface="Century Gothic" pitchFamily="34" charset="0"/>
              </a:rPr>
              <a:t> = - ∑F </a:t>
            </a:r>
            <a:r>
              <a:rPr lang="en-US" sz="9600" b="1" dirty="0" err="1">
                <a:solidFill>
                  <a:srgbClr val="DC6E23"/>
                </a:solidFill>
                <a:latin typeface="Century Gothic" pitchFamily="34" charset="0"/>
              </a:rPr>
              <a:t>b,a</a:t>
            </a:r>
            <a:endParaRPr lang="en-US" sz="9600" b="1" dirty="0">
              <a:solidFill>
                <a:srgbClr val="DC6E23"/>
              </a:solidFill>
              <a:latin typeface="Century Gothic" pitchFamily="34" charset="0"/>
            </a:endParaRPr>
          </a:p>
          <a:p>
            <a:pPr>
              <a:buFont typeface="Arial" pitchFamily="34" charset="0"/>
              <a:buNone/>
            </a:pPr>
            <a:endParaRPr lang="en-US" sz="9600" dirty="0"/>
          </a:p>
        </p:txBody>
      </p:sp>
      <p:sp>
        <p:nvSpPr>
          <p:cNvPr id="5" name="TextBox 4"/>
          <p:cNvSpPr txBox="1">
            <a:spLocks noChangeArrowheads="1"/>
          </p:cNvSpPr>
          <p:nvPr/>
        </p:nvSpPr>
        <p:spPr bwMode="auto">
          <a:xfrm>
            <a:off x="2540000" y="3733800"/>
            <a:ext cx="7620000" cy="1446358"/>
          </a:xfrm>
          <a:prstGeom prst="rect">
            <a:avLst/>
          </a:prstGeom>
          <a:noFill/>
          <a:ln w="9525">
            <a:noFill/>
            <a:miter lim="800000"/>
            <a:headEnd/>
            <a:tailEnd/>
          </a:ln>
        </p:spPr>
        <p:txBody>
          <a:bodyPr wrap="square">
            <a:spAutoFit/>
          </a:bodyPr>
          <a:lstStyle/>
          <a:p>
            <a:pPr algn="ctr"/>
            <a:r>
              <a:rPr lang="en-US" sz="2400" dirty="0">
                <a:latin typeface="Century Gothic" pitchFamily="34" charset="0"/>
                <a:cs typeface="Calibri" pitchFamily="34" charset="0"/>
              </a:rPr>
              <a:t> </a:t>
            </a:r>
            <a:r>
              <a:rPr lang="en-US" sz="2133" dirty="0">
                <a:latin typeface="Arial" pitchFamily="34" charset="0"/>
                <a:cs typeface="Arial" pitchFamily="34" charset="0"/>
              </a:rPr>
              <a:t>Newton's third law of motion (Motion is Newton's word for Momentum): </a:t>
            </a:r>
            <a:r>
              <a:rPr lang="en-US" sz="2133" i="1" dirty="0">
                <a:latin typeface="Arial" pitchFamily="34" charset="0"/>
                <a:cs typeface="Arial" pitchFamily="34" charset="0"/>
              </a:rPr>
              <a:t>"</a:t>
            </a:r>
            <a:r>
              <a:rPr lang="en-US" sz="2133" dirty="0">
                <a:latin typeface="Arial" pitchFamily="34" charset="0"/>
                <a:cs typeface="Arial" pitchFamily="34" charset="0"/>
              </a:rPr>
              <a:t>To every action there is always an equal and opposite reaction," or the forces of two bodies on each other are always equal and are directed in opposite directions.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3"/>
          <p:cNvSpPr>
            <a:spLocks noGrp="1"/>
          </p:cNvSpPr>
          <p:nvPr>
            <p:ph sz="half" idx="1"/>
          </p:nvPr>
        </p:nvSpPr>
        <p:spPr>
          <a:xfrm>
            <a:off x="1542473" y="683492"/>
            <a:ext cx="4451927" cy="5442673"/>
          </a:xfrm>
        </p:spPr>
        <p:txBody>
          <a:bodyPr>
            <a:normAutofit fontScale="92500" lnSpcReduction="10000"/>
          </a:bodyPr>
          <a:lstStyle/>
          <a:p>
            <a:r>
              <a:rPr lang="en-US" sz="4400" b="1" dirty="0"/>
              <a:t>Moment (Torque)</a:t>
            </a:r>
          </a:p>
          <a:p>
            <a:pPr>
              <a:buFont typeface="Arial" pitchFamily="34" charset="0"/>
              <a:buNone/>
            </a:pPr>
            <a:endParaRPr lang="en-US" sz="2400" b="1" dirty="0"/>
          </a:p>
          <a:p>
            <a:pPr>
              <a:buFont typeface="Arial" pitchFamily="34" charset="0"/>
              <a:buNone/>
            </a:pPr>
            <a:r>
              <a:rPr lang="en-US" sz="2400" dirty="0"/>
              <a:t>The Moment (Torque) of a force is a measure of its </a:t>
            </a:r>
            <a:r>
              <a:rPr lang="en-US" sz="2400" dirty="0">
                <a:solidFill>
                  <a:srgbClr val="DC6E23"/>
                </a:solidFill>
              </a:rPr>
              <a:t>tendency to cause </a:t>
            </a:r>
            <a:r>
              <a:rPr lang="en-US" sz="2400" dirty="0"/>
              <a:t>a body to rotate about a specific point or axis.  In order for a moment to develop, the force must act upon the body in such a manner that the body would begin to twist. A moment has a direction, e.g., clockwise or counter-clockwise, or inversion of eversion, or pronation and supination and is created when a force does not have an equal and opposite force directly along its line of action.  The simple equation for Moment is:</a:t>
            </a:r>
            <a:r>
              <a:rPr lang="en-US" sz="2400" dirty="0">
                <a:solidFill>
                  <a:srgbClr val="DC6E23"/>
                </a:solidFill>
              </a:rPr>
              <a:t> </a:t>
            </a:r>
            <a:r>
              <a:rPr lang="en-US" sz="2400" b="1" dirty="0">
                <a:solidFill>
                  <a:srgbClr val="DC6E23"/>
                </a:solidFill>
              </a:rPr>
              <a:t>M(T)=</a:t>
            </a:r>
            <a:r>
              <a:rPr lang="en-US" sz="2400" b="1" dirty="0" err="1">
                <a:solidFill>
                  <a:srgbClr val="DC6E23"/>
                </a:solidFill>
              </a:rPr>
              <a:t>Fd</a:t>
            </a:r>
            <a:endParaRPr lang="en-US" sz="2400" b="1" dirty="0">
              <a:solidFill>
                <a:srgbClr val="DC6E23"/>
              </a:solidFill>
            </a:endParaRPr>
          </a:p>
          <a:p>
            <a:pPr lvl="1"/>
            <a:endParaRPr lang="en-US" sz="2133" dirty="0"/>
          </a:p>
        </p:txBody>
      </p:sp>
      <p:pic>
        <p:nvPicPr>
          <p:cNvPr id="64515" name="Picture 1" descr="http://www.splung.com/kinematics/images/moment/spanner.gif"/>
          <p:cNvPicPr>
            <a:picLocks noGrp="1" noChangeAspect="1" noChangeArrowheads="1"/>
          </p:cNvPicPr>
          <p:nvPr>
            <p:ph sz="half" idx="2"/>
          </p:nvPr>
        </p:nvPicPr>
        <p:blipFill>
          <a:blip r:embed="rId2"/>
          <a:srcRect/>
          <a:stretch>
            <a:fillRect/>
          </a:stretch>
        </p:blipFill>
        <p:spPr>
          <a:xfrm>
            <a:off x="6844145" y="1785430"/>
            <a:ext cx="3987800" cy="2623127"/>
          </a:xfrm>
        </p:spPr>
      </p:pic>
      <p:sp>
        <p:nvSpPr>
          <p:cNvPr id="64516" name="TextBox 6"/>
          <p:cNvSpPr txBox="1">
            <a:spLocks noChangeArrowheads="1"/>
          </p:cNvSpPr>
          <p:nvPr/>
        </p:nvSpPr>
        <p:spPr bwMode="auto">
          <a:xfrm>
            <a:off x="7010400" y="4408556"/>
            <a:ext cx="3962400" cy="954300"/>
          </a:xfrm>
          <a:prstGeom prst="rect">
            <a:avLst/>
          </a:prstGeom>
          <a:noFill/>
          <a:ln w="9525">
            <a:noFill/>
            <a:miter lim="800000"/>
            <a:headEnd/>
            <a:tailEnd/>
          </a:ln>
        </p:spPr>
        <p:txBody>
          <a:bodyPr wrap="square">
            <a:spAutoFit/>
          </a:bodyPr>
          <a:lstStyle/>
          <a:p>
            <a:r>
              <a:rPr lang="en-US" sz="1867" dirty="0">
                <a:solidFill>
                  <a:schemeClr val="tx2"/>
                </a:solidFill>
              </a:rPr>
              <a:t>F  = Newtons (I.0 lb is 4.448 N)</a:t>
            </a:r>
          </a:p>
          <a:p>
            <a:r>
              <a:rPr lang="en-US" sz="1867" dirty="0">
                <a:solidFill>
                  <a:schemeClr val="tx2"/>
                </a:solidFill>
              </a:rPr>
              <a:t>d  = meters</a:t>
            </a:r>
          </a:p>
          <a:p>
            <a:r>
              <a:rPr lang="en-US" sz="1867" dirty="0">
                <a:solidFill>
                  <a:schemeClr val="tx2"/>
                </a:solidFill>
              </a:rPr>
              <a:t>Unit of measurement  = Nm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Content Placeholder 5"/>
          <p:cNvSpPr>
            <a:spLocks noGrp="1"/>
          </p:cNvSpPr>
          <p:nvPr>
            <p:ph idx="1"/>
          </p:nvPr>
        </p:nvSpPr>
        <p:spPr>
          <a:xfrm>
            <a:off x="1923002" y="840511"/>
            <a:ext cx="9525013" cy="5047104"/>
          </a:xfrm>
        </p:spPr>
        <p:txBody>
          <a:bodyPr>
            <a:normAutofit/>
          </a:bodyPr>
          <a:lstStyle/>
          <a:p>
            <a:r>
              <a:rPr lang="en-US" sz="3733" b="1" dirty="0"/>
              <a:t>In the biomechanics of joints, a single moment may:</a:t>
            </a:r>
          </a:p>
          <a:p>
            <a:pPr marL="0" lvl="1">
              <a:buClr>
                <a:srgbClr val="DC6E23"/>
              </a:buClr>
              <a:buFont typeface="Courier New" pitchFamily="49" charset="0"/>
              <a:buChar char="o"/>
            </a:pPr>
            <a:r>
              <a:rPr lang="en-US" sz="2667" b="1" dirty="0"/>
              <a:t> </a:t>
            </a:r>
            <a:r>
              <a:rPr lang="en-US" dirty="0"/>
              <a:t>Accelerate joint motion in the same direction of the moment.</a:t>
            </a:r>
          </a:p>
          <a:p>
            <a:pPr marL="0" lvl="1">
              <a:buClr>
                <a:srgbClr val="DC6E23"/>
              </a:buClr>
              <a:buFont typeface="Courier New" pitchFamily="49" charset="0"/>
              <a:buChar char="o"/>
            </a:pPr>
            <a:r>
              <a:rPr lang="en-US" dirty="0"/>
              <a:t> Decelerate joint motion in the direction opposite the applied moment.</a:t>
            </a:r>
          </a:p>
          <a:p>
            <a:pPr marL="0" lvl="1">
              <a:buClr>
                <a:srgbClr val="DC6E23"/>
              </a:buClr>
              <a:buFont typeface="Courier New" pitchFamily="49" charset="0"/>
              <a:buChar char="o"/>
            </a:pPr>
            <a:r>
              <a:rPr lang="en-US" dirty="0"/>
              <a:t> Stabilize a joint by counterbalancing a moment being applied across the joint in the opposite direction.</a:t>
            </a:r>
          </a:p>
          <a:p>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sz="half" idx="1"/>
          </p:nvPr>
        </p:nvSpPr>
        <p:spPr>
          <a:xfrm>
            <a:off x="1122019" y="1519582"/>
            <a:ext cx="6290365" cy="3814417"/>
          </a:xfrm>
        </p:spPr>
        <p:txBody>
          <a:bodyPr>
            <a:normAutofit/>
          </a:bodyPr>
          <a:lstStyle/>
          <a:p>
            <a:pPr lvl="1">
              <a:lnSpc>
                <a:spcPct val="110000"/>
              </a:lnSpc>
              <a:buClr>
                <a:srgbClr val="DC6E23"/>
              </a:buClr>
              <a:buFont typeface="Courier New" pitchFamily="49" charset="0"/>
              <a:buChar char="o"/>
            </a:pPr>
            <a:r>
              <a:rPr lang="en-US" b="1" dirty="0">
                <a:solidFill>
                  <a:schemeClr val="tx1"/>
                </a:solidFill>
              </a:rPr>
              <a:t> </a:t>
            </a:r>
            <a:r>
              <a:rPr lang="en-US" dirty="0"/>
              <a:t>If d = 18.0</a:t>
            </a:r>
            <a:r>
              <a:rPr lang="en-US" dirty="0">
                <a:solidFill>
                  <a:srgbClr val="DC6E23"/>
                </a:solidFill>
              </a:rPr>
              <a:t>cm</a:t>
            </a:r>
            <a:r>
              <a:rPr lang="en-US" dirty="0"/>
              <a:t> and F = 120 Newtons, Moment =  2160</a:t>
            </a:r>
            <a:r>
              <a:rPr lang="en-US" dirty="0">
                <a:solidFill>
                  <a:srgbClr val="DC6E23"/>
                </a:solidFill>
              </a:rPr>
              <a:t>Ncm</a:t>
            </a:r>
            <a:r>
              <a:rPr lang="en-US" dirty="0"/>
              <a:t> in a dorsiflexion direction.  </a:t>
            </a:r>
          </a:p>
          <a:p>
            <a:pPr lvl="1">
              <a:lnSpc>
                <a:spcPct val="110000"/>
              </a:lnSpc>
              <a:buClr>
                <a:srgbClr val="DC6E23"/>
              </a:buClr>
              <a:buFont typeface="Courier New" pitchFamily="49" charset="0"/>
              <a:buChar char="o"/>
            </a:pPr>
            <a:r>
              <a:rPr lang="en-US" dirty="0"/>
              <a:t> If the foot is not </a:t>
            </a:r>
            <a:r>
              <a:rPr lang="en-US" dirty="0" err="1"/>
              <a:t>dorsiflexing</a:t>
            </a:r>
            <a:r>
              <a:rPr lang="en-US" dirty="0"/>
              <a:t>, there must be 2160Ncm of plantar flexion moment acting around the ankle joint  axis = Zero Moment or Rotational Equilibrium.</a:t>
            </a:r>
          </a:p>
        </p:txBody>
      </p:sp>
      <p:pic>
        <p:nvPicPr>
          <p:cNvPr id="65539" name="Picture 2"/>
          <p:cNvPicPr>
            <a:picLocks noGrp="1" noChangeAspect="1" noChangeArrowheads="1"/>
          </p:cNvPicPr>
          <p:nvPr>
            <p:ph sz="half" idx="2"/>
          </p:nvPr>
        </p:nvPicPr>
        <p:blipFill>
          <a:blip r:embed="rId3"/>
          <a:srcRect/>
          <a:stretch>
            <a:fillRect/>
          </a:stretch>
        </p:blipFill>
        <p:spPr>
          <a:xfrm>
            <a:off x="7588250" y="2098358"/>
            <a:ext cx="3384551" cy="1851025"/>
          </a:xfrm>
        </p:spPr>
      </p:pic>
      <p:sp>
        <p:nvSpPr>
          <p:cNvPr id="65540" name="TextBox 3"/>
          <p:cNvSpPr txBox="1">
            <a:spLocks noChangeArrowheads="1"/>
          </p:cNvSpPr>
          <p:nvPr/>
        </p:nvSpPr>
        <p:spPr bwMode="auto">
          <a:xfrm>
            <a:off x="9620248" y="3927158"/>
            <a:ext cx="711200" cy="461665"/>
          </a:xfrm>
          <a:prstGeom prst="rect">
            <a:avLst/>
          </a:prstGeom>
          <a:noFill/>
          <a:ln w="9525">
            <a:noFill/>
            <a:miter lim="800000"/>
            <a:headEnd/>
            <a:tailEnd/>
          </a:ln>
        </p:spPr>
        <p:txBody>
          <a:bodyPr>
            <a:spAutoFit/>
          </a:bodyPr>
          <a:lstStyle/>
          <a:p>
            <a:r>
              <a:rPr lang="en-US" sz="2400"/>
              <a:t>F</a:t>
            </a:r>
          </a:p>
        </p:txBody>
      </p:sp>
      <p:sp>
        <p:nvSpPr>
          <p:cNvPr id="65541" name="TextBox 19"/>
          <p:cNvSpPr txBox="1">
            <a:spLocks noChangeArrowheads="1"/>
          </p:cNvSpPr>
          <p:nvPr/>
        </p:nvSpPr>
        <p:spPr bwMode="auto">
          <a:xfrm>
            <a:off x="8604248" y="2707958"/>
            <a:ext cx="1422400" cy="338554"/>
          </a:xfrm>
          <a:prstGeom prst="rect">
            <a:avLst/>
          </a:prstGeom>
          <a:noFill/>
          <a:ln w="9525">
            <a:noFill/>
            <a:miter lim="800000"/>
            <a:headEnd/>
            <a:tailEnd/>
          </a:ln>
        </p:spPr>
        <p:txBody>
          <a:bodyPr>
            <a:spAutoFit/>
          </a:bodyPr>
          <a:lstStyle/>
          <a:p>
            <a:pPr algn="ctr"/>
            <a:r>
              <a:rPr lang="en-US" sz="1600" b="1" dirty="0">
                <a:solidFill>
                  <a:srgbClr val="FF0000"/>
                </a:solidFill>
              </a:rPr>
              <a:t>18.0 cm</a:t>
            </a:r>
          </a:p>
        </p:txBody>
      </p:sp>
      <p:sp>
        <p:nvSpPr>
          <p:cNvPr id="65542" name="TextBox 18"/>
          <p:cNvSpPr txBox="1">
            <a:spLocks noChangeArrowheads="1"/>
          </p:cNvSpPr>
          <p:nvPr/>
        </p:nvSpPr>
        <p:spPr bwMode="auto">
          <a:xfrm>
            <a:off x="9112248" y="4231958"/>
            <a:ext cx="1524000" cy="461665"/>
          </a:xfrm>
          <a:prstGeom prst="rect">
            <a:avLst/>
          </a:prstGeom>
          <a:noFill/>
          <a:ln w="9525">
            <a:noFill/>
            <a:miter lim="800000"/>
            <a:headEnd/>
            <a:tailEnd/>
          </a:ln>
        </p:spPr>
        <p:txBody>
          <a:bodyPr>
            <a:spAutoFit/>
          </a:bodyPr>
          <a:lstStyle/>
          <a:p>
            <a:pPr algn="ctr"/>
            <a:r>
              <a:rPr lang="en-US" sz="2400" b="1" dirty="0">
                <a:solidFill>
                  <a:srgbClr val="DC6E23"/>
                </a:solidFill>
              </a:rPr>
              <a:t>120N</a:t>
            </a:r>
          </a:p>
        </p:txBody>
      </p:sp>
      <p:sp>
        <p:nvSpPr>
          <p:cNvPr id="7" name="Rectangle 6"/>
          <p:cNvSpPr/>
          <p:nvPr/>
        </p:nvSpPr>
        <p:spPr>
          <a:xfrm>
            <a:off x="1718288" y="441739"/>
            <a:ext cx="9060147" cy="666786"/>
          </a:xfrm>
          <a:prstGeom prst="rect">
            <a:avLst/>
          </a:prstGeom>
        </p:spPr>
        <p:txBody>
          <a:bodyPr wrap="square">
            <a:spAutoFit/>
          </a:bodyPr>
          <a:lstStyle/>
          <a:p>
            <a:r>
              <a:rPr lang="en-US" sz="3733" b="1" dirty="0"/>
              <a:t>Vertical GRF creates </a:t>
            </a:r>
            <a:r>
              <a:rPr lang="en-US" sz="3733" b="1" dirty="0">
                <a:solidFill>
                  <a:srgbClr val="DC6E23"/>
                </a:solidFill>
              </a:rPr>
              <a:t>External </a:t>
            </a:r>
            <a:r>
              <a:rPr lang="en-US" sz="3733" b="1" dirty="0"/>
              <a:t>Joint Moments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Grp="1" noChangeAspect="1" noChangeArrowheads="1"/>
          </p:cNvPicPr>
          <p:nvPr>
            <p:ph sz="half" idx="1"/>
          </p:nvPr>
        </p:nvPicPr>
        <p:blipFill>
          <a:blip r:embed="rId2"/>
          <a:srcRect/>
          <a:stretch>
            <a:fillRect/>
          </a:stretch>
        </p:blipFill>
        <p:spPr>
          <a:xfrm>
            <a:off x="7924800" y="1708785"/>
            <a:ext cx="3109384" cy="2209800"/>
          </a:xfrm>
        </p:spPr>
      </p:pic>
      <p:sp>
        <p:nvSpPr>
          <p:cNvPr id="66563" name="Content Placeholder 2"/>
          <p:cNvSpPr>
            <a:spLocks noGrp="1"/>
          </p:cNvSpPr>
          <p:nvPr>
            <p:ph sz="half" idx="2"/>
          </p:nvPr>
        </p:nvSpPr>
        <p:spPr>
          <a:xfrm>
            <a:off x="1043709" y="997528"/>
            <a:ext cx="6169891" cy="3117273"/>
          </a:xfrm>
        </p:spPr>
        <p:txBody>
          <a:bodyPr>
            <a:normAutofit/>
          </a:bodyPr>
          <a:lstStyle/>
          <a:p>
            <a:pPr lvl="1"/>
            <a:r>
              <a:rPr lang="en-US" dirty="0">
                <a:solidFill>
                  <a:schemeClr val="tx1"/>
                </a:solidFill>
                <a:latin typeface="Arial" pitchFamily="34" charset="0"/>
                <a:cs typeface="Arial" pitchFamily="34" charset="0"/>
              </a:rPr>
              <a:t>If  the distance on the other side of the axis (d</a:t>
            </a:r>
            <a:r>
              <a:rPr lang="en-US" baseline="30000" dirty="0">
                <a:solidFill>
                  <a:schemeClr val="tx1"/>
                </a:solidFill>
                <a:latin typeface="Arial" pitchFamily="34" charset="0"/>
                <a:cs typeface="Arial" pitchFamily="34" charset="0"/>
              </a:rPr>
              <a:t>2</a:t>
            </a:r>
            <a:r>
              <a:rPr lang="en-US" dirty="0">
                <a:solidFill>
                  <a:schemeClr val="tx1"/>
                </a:solidFill>
                <a:latin typeface="Arial" pitchFamily="34" charset="0"/>
                <a:cs typeface="Arial" pitchFamily="34" charset="0"/>
              </a:rPr>
              <a:t>)is d</a:t>
            </a:r>
            <a:r>
              <a:rPr lang="en-US" baseline="30000" dirty="0">
                <a:solidFill>
                  <a:schemeClr val="tx1"/>
                </a:solidFill>
                <a:latin typeface="Arial" pitchFamily="34" charset="0"/>
                <a:cs typeface="Arial" pitchFamily="34" charset="0"/>
              </a:rPr>
              <a:t>1</a:t>
            </a:r>
            <a:r>
              <a:rPr lang="en-US" dirty="0">
                <a:solidFill>
                  <a:schemeClr val="tx1"/>
                </a:solidFill>
                <a:latin typeface="Arial" pitchFamily="34" charset="0"/>
                <a:cs typeface="Arial" pitchFamily="34" charset="0"/>
              </a:rPr>
              <a:t>/3 (6.0cm), we know the force acting on the heel must be 3x the force acting on the forefoot or 360N to create rotational equilibrium, i.e., the foot is not moving.</a:t>
            </a:r>
          </a:p>
          <a:p>
            <a:pPr marL="0" indent="0">
              <a:spcBef>
                <a:spcPct val="0"/>
              </a:spcBef>
              <a:buNone/>
            </a:pPr>
            <a:endParaRPr lang="en-US" sz="1600" dirty="0">
              <a:latin typeface="Arial" pitchFamily="34" charset="0"/>
              <a:ea typeface="Calibri" pitchFamily="34" charset="0"/>
              <a:cs typeface="Arial" pitchFamily="34" charset="0"/>
            </a:endParaRPr>
          </a:p>
          <a:p>
            <a:pPr lvl="1">
              <a:buFont typeface="Arial" pitchFamily="34" charset="0"/>
              <a:buNone/>
            </a:pPr>
            <a:endParaRPr lang="en-US" dirty="0">
              <a:solidFill>
                <a:schemeClr val="tx1"/>
              </a:solidFill>
              <a:latin typeface="Arial" pitchFamily="34" charset="0"/>
              <a:cs typeface="Arial" pitchFamily="34" charset="0"/>
            </a:endParaRPr>
          </a:p>
        </p:txBody>
      </p:sp>
      <p:cxnSp>
        <p:nvCxnSpPr>
          <p:cNvPr id="7" name="Straight Arrow Connector 6"/>
          <p:cNvCxnSpPr/>
          <p:nvPr/>
        </p:nvCxnSpPr>
        <p:spPr>
          <a:xfrm>
            <a:off x="9956800" y="2546986"/>
            <a:ext cx="0" cy="534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331200" y="2546985"/>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0769600" y="3689985"/>
            <a:ext cx="406400" cy="1524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66567" name="TextBox 17"/>
          <p:cNvSpPr txBox="1">
            <a:spLocks noChangeArrowheads="1"/>
          </p:cNvSpPr>
          <p:nvPr/>
        </p:nvSpPr>
        <p:spPr bwMode="auto">
          <a:xfrm>
            <a:off x="8026400" y="3953829"/>
            <a:ext cx="1366981" cy="830997"/>
          </a:xfrm>
          <a:prstGeom prst="rect">
            <a:avLst/>
          </a:prstGeom>
          <a:noFill/>
          <a:ln w="9525">
            <a:noFill/>
            <a:miter lim="800000"/>
            <a:headEnd/>
            <a:tailEnd/>
          </a:ln>
        </p:spPr>
        <p:txBody>
          <a:bodyPr wrap="square">
            <a:spAutoFit/>
          </a:bodyPr>
          <a:lstStyle/>
          <a:p>
            <a:r>
              <a:rPr lang="en-US" sz="2400" dirty="0">
                <a:solidFill>
                  <a:srgbClr val="DC6E23"/>
                </a:solidFill>
              </a:rPr>
              <a:t>Fx3</a:t>
            </a:r>
          </a:p>
          <a:p>
            <a:r>
              <a:rPr lang="en-US" sz="2400" b="1" dirty="0">
                <a:solidFill>
                  <a:srgbClr val="DC6E23"/>
                </a:solidFill>
              </a:rPr>
              <a:t>360Ncm</a:t>
            </a:r>
          </a:p>
        </p:txBody>
      </p:sp>
      <p:sp>
        <p:nvSpPr>
          <p:cNvPr id="66568" name="TextBox 18"/>
          <p:cNvSpPr txBox="1">
            <a:spLocks noChangeArrowheads="1"/>
          </p:cNvSpPr>
          <p:nvPr/>
        </p:nvSpPr>
        <p:spPr bwMode="auto">
          <a:xfrm>
            <a:off x="9725891" y="3461386"/>
            <a:ext cx="1308293" cy="830997"/>
          </a:xfrm>
          <a:prstGeom prst="rect">
            <a:avLst/>
          </a:prstGeom>
          <a:noFill/>
          <a:ln w="9525">
            <a:noFill/>
            <a:miter lim="800000"/>
            <a:headEnd/>
            <a:tailEnd/>
          </a:ln>
        </p:spPr>
        <p:txBody>
          <a:bodyPr wrap="square">
            <a:spAutoFit/>
          </a:bodyPr>
          <a:lstStyle/>
          <a:p>
            <a:r>
              <a:rPr lang="en-US" sz="2400" dirty="0">
                <a:solidFill>
                  <a:srgbClr val="DC6E23"/>
                </a:solidFill>
              </a:rPr>
              <a:t>Fx1</a:t>
            </a:r>
          </a:p>
          <a:p>
            <a:r>
              <a:rPr lang="en-US" sz="2400" b="1" dirty="0">
                <a:solidFill>
                  <a:srgbClr val="DC6E23"/>
                </a:solidFill>
              </a:rPr>
              <a:t>120Ncm</a:t>
            </a:r>
          </a:p>
        </p:txBody>
      </p:sp>
      <p:sp>
        <p:nvSpPr>
          <p:cNvPr id="66569" name="TextBox 19"/>
          <p:cNvSpPr txBox="1">
            <a:spLocks noChangeArrowheads="1"/>
          </p:cNvSpPr>
          <p:nvPr/>
        </p:nvSpPr>
        <p:spPr bwMode="auto">
          <a:xfrm>
            <a:off x="8940800" y="2013586"/>
            <a:ext cx="914400" cy="461665"/>
          </a:xfrm>
          <a:prstGeom prst="rect">
            <a:avLst/>
          </a:prstGeom>
          <a:noFill/>
          <a:ln w="9525">
            <a:noFill/>
            <a:miter lim="800000"/>
            <a:headEnd/>
            <a:tailEnd/>
          </a:ln>
        </p:spPr>
        <p:txBody>
          <a:bodyPr>
            <a:spAutoFit/>
          </a:bodyPr>
          <a:lstStyle/>
          <a:p>
            <a:r>
              <a:rPr lang="en-US" sz="2400" b="1" dirty="0">
                <a:solidFill>
                  <a:srgbClr val="FF0000"/>
                </a:solidFill>
              </a:rPr>
              <a:t>d</a:t>
            </a:r>
            <a:r>
              <a:rPr lang="en-US" sz="2400" b="1" baseline="30000" dirty="0">
                <a:solidFill>
                  <a:srgbClr val="FF0000"/>
                </a:solidFill>
              </a:rPr>
              <a:t>1</a:t>
            </a:r>
            <a:endParaRPr lang="en-US" sz="2400" b="1" dirty="0">
              <a:solidFill>
                <a:srgbClr val="FF0000"/>
              </a:solidFill>
            </a:endParaRPr>
          </a:p>
        </p:txBody>
      </p:sp>
      <p:cxnSp>
        <p:nvCxnSpPr>
          <p:cNvPr id="26" name="Straight Arrow Connector 25"/>
          <p:cNvCxnSpPr/>
          <p:nvPr/>
        </p:nvCxnSpPr>
        <p:spPr>
          <a:xfrm>
            <a:off x="8331200" y="2546985"/>
            <a:ext cx="4064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839200" y="2546985"/>
            <a:ext cx="11176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6572" name="TextBox 31"/>
          <p:cNvSpPr txBox="1">
            <a:spLocks noChangeArrowheads="1"/>
          </p:cNvSpPr>
          <p:nvPr/>
        </p:nvSpPr>
        <p:spPr bwMode="auto">
          <a:xfrm>
            <a:off x="8026400" y="2013586"/>
            <a:ext cx="914400" cy="461665"/>
          </a:xfrm>
          <a:prstGeom prst="rect">
            <a:avLst/>
          </a:prstGeom>
          <a:noFill/>
          <a:ln w="9525">
            <a:noFill/>
            <a:miter lim="800000"/>
            <a:headEnd/>
            <a:tailEnd/>
          </a:ln>
        </p:spPr>
        <p:txBody>
          <a:bodyPr>
            <a:spAutoFit/>
          </a:bodyPr>
          <a:lstStyle/>
          <a:p>
            <a:r>
              <a:rPr lang="en-US" sz="2400" b="1" dirty="0">
                <a:solidFill>
                  <a:srgbClr val="FF0000"/>
                </a:solidFill>
              </a:rPr>
              <a:t>d</a:t>
            </a:r>
            <a:r>
              <a:rPr lang="en-US" sz="2400" b="1" baseline="30000" dirty="0">
                <a:solidFill>
                  <a:srgbClr val="FF0000"/>
                </a:solidFill>
              </a:rPr>
              <a:t>2</a:t>
            </a:r>
            <a:endParaRPr lang="en-US" sz="2400" b="1" dirty="0">
              <a:solidFill>
                <a:srgbClr val="FF0000"/>
              </a:solidFill>
            </a:endParaRPr>
          </a:p>
        </p:txBody>
      </p:sp>
      <p:sp>
        <p:nvSpPr>
          <p:cNvPr id="66573" name="Rectangle 15"/>
          <p:cNvSpPr>
            <a:spLocks noChangeArrowheads="1"/>
          </p:cNvSpPr>
          <p:nvPr/>
        </p:nvSpPr>
        <p:spPr bwMode="auto">
          <a:xfrm>
            <a:off x="1722783" y="4114801"/>
            <a:ext cx="5300869" cy="1528945"/>
          </a:xfrm>
          <a:prstGeom prst="rect">
            <a:avLst/>
          </a:prstGeom>
          <a:noFill/>
          <a:ln w="9525">
            <a:noFill/>
            <a:miter lim="800000"/>
            <a:headEnd/>
            <a:tailEnd/>
          </a:ln>
        </p:spPr>
        <p:txBody>
          <a:bodyPr wrap="square">
            <a:spAutoFit/>
          </a:bodyPr>
          <a:lstStyle/>
          <a:p>
            <a:pPr algn="ctr"/>
            <a:r>
              <a:rPr lang="en-US" sz="1867" dirty="0">
                <a:solidFill>
                  <a:srgbClr val="DC6E23"/>
                </a:solidFill>
                <a:latin typeface="Century Gothic" pitchFamily="34" charset="0"/>
                <a:cs typeface="Calibri" pitchFamily="34" charset="0"/>
              </a:rPr>
              <a:t>This is Newton's third law of motion (Motion is Newton's word for Momentum): </a:t>
            </a:r>
            <a:r>
              <a:rPr lang="en-US" sz="1867" i="1" dirty="0">
                <a:solidFill>
                  <a:srgbClr val="DC6E23"/>
                </a:solidFill>
                <a:latin typeface="Century Gothic" pitchFamily="34" charset="0"/>
                <a:cs typeface="Calibri" pitchFamily="34" charset="0"/>
              </a:rPr>
              <a:t>"</a:t>
            </a:r>
            <a:r>
              <a:rPr lang="en-US" sz="1867" dirty="0">
                <a:solidFill>
                  <a:srgbClr val="DC6E23"/>
                </a:solidFill>
                <a:latin typeface="Century Gothic" pitchFamily="34" charset="0"/>
                <a:cs typeface="Calibri" pitchFamily="34" charset="0"/>
              </a:rPr>
              <a:t>To every action there is always an equal and opposite reaction," The forces are always equal and are in opposite directions.</a:t>
            </a:r>
            <a:endParaRPr lang="en-US" sz="1867" dirty="0">
              <a:solidFill>
                <a:srgbClr val="DC6E2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sz="half" idx="1"/>
          </p:nvPr>
        </p:nvSpPr>
        <p:spPr>
          <a:xfrm>
            <a:off x="1459344" y="1696278"/>
            <a:ext cx="5829352" cy="4704521"/>
          </a:xfrm>
        </p:spPr>
        <p:txBody>
          <a:bodyPr>
            <a:normAutofit/>
          </a:bodyPr>
          <a:lstStyle/>
          <a:p>
            <a:pPr>
              <a:lnSpc>
                <a:spcPct val="100000"/>
              </a:lnSpc>
            </a:pPr>
            <a:r>
              <a:rPr lang="en-US" sz="2400" dirty="0"/>
              <a:t>If we stand the same foot on a pressure mat and discover the pressures beneath the forefoot and heel are distributed 50:50? If the foot is not </a:t>
            </a:r>
            <a:r>
              <a:rPr lang="en-US" sz="2400" dirty="0" err="1"/>
              <a:t>dorsiflexing</a:t>
            </a:r>
            <a:r>
              <a:rPr lang="en-US" sz="2400" dirty="0"/>
              <a:t> (rotational equilibrium), we know there must be a  further plantarflexion moment of 1440Ncm acting on the foot from another origin.</a:t>
            </a:r>
          </a:p>
        </p:txBody>
      </p:sp>
      <p:pic>
        <p:nvPicPr>
          <p:cNvPr id="67587" name="Picture 2"/>
          <p:cNvPicPr>
            <a:picLocks noGrp="1" noChangeAspect="1" noChangeArrowheads="1"/>
          </p:cNvPicPr>
          <p:nvPr>
            <p:ph sz="half" idx="2"/>
          </p:nvPr>
        </p:nvPicPr>
        <p:blipFill>
          <a:blip r:embed="rId2"/>
          <a:srcRect/>
          <a:stretch>
            <a:fillRect/>
          </a:stretch>
        </p:blipFill>
        <p:spPr>
          <a:xfrm>
            <a:off x="8128000" y="1905000"/>
            <a:ext cx="3109384" cy="2209800"/>
          </a:xfrm>
        </p:spPr>
      </p:pic>
      <p:sp>
        <p:nvSpPr>
          <p:cNvPr id="9" name="Rectangle 8"/>
          <p:cNvSpPr/>
          <p:nvPr/>
        </p:nvSpPr>
        <p:spPr>
          <a:xfrm>
            <a:off x="10972800" y="3886200"/>
            <a:ext cx="406400" cy="1524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cxnSp>
        <p:nvCxnSpPr>
          <p:cNvPr id="21" name="Straight Arrow Connector 20"/>
          <p:cNvCxnSpPr/>
          <p:nvPr/>
        </p:nvCxnSpPr>
        <p:spPr>
          <a:xfrm>
            <a:off x="10160000" y="2743201"/>
            <a:ext cx="0" cy="534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534400" y="27432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0972800" y="3886200"/>
            <a:ext cx="406400" cy="1524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67592" name="TextBox 17"/>
          <p:cNvSpPr txBox="1">
            <a:spLocks noChangeArrowheads="1"/>
          </p:cNvSpPr>
          <p:nvPr/>
        </p:nvSpPr>
        <p:spPr bwMode="auto">
          <a:xfrm>
            <a:off x="8128000" y="4114801"/>
            <a:ext cx="914400" cy="461665"/>
          </a:xfrm>
          <a:prstGeom prst="rect">
            <a:avLst/>
          </a:prstGeom>
          <a:noFill/>
          <a:ln w="9525">
            <a:noFill/>
            <a:miter lim="800000"/>
            <a:headEnd/>
            <a:tailEnd/>
          </a:ln>
        </p:spPr>
        <p:txBody>
          <a:bodyPr>
            <a:spAutoFit/>
          </a:bodyPr>
          <a:lstStyle/>
          <a:p>
            <a:r>
              <a:rPr lang="en-US" sz="2400">
                <a:solidFill>
                  <a:srgbClr val="00B050"/>
                </a:solidFill>
              </a:rPr>
              <a:t>Fx3</a:t>
            </a:r>
          </a:p>
        </p:txBody>
      </p:sp>
      <p:sp>
        <p:nvSpPr>
          <p:cNvPr id="67593" name="TextBox 18"/>
          <p:cNvSpPr txBox="1">
            <a:spLocks noChangeArrowheads="1"/>
          </p:cNvSpPr>
          <p:nvPr/>
        </p:nvSpPr>
        <p:spPr bwMode="auto">
          <a:xfrm>
            <a:off x="9753600" y="3657601"/>
            <a:ext cx="914400" cy="461665"/>
          </a:xfrm>
          <a:prstGeom prst="rect">
            <a:avLst/>
          </a:prstGeom>
          <a:noFill/>
          <a:ln w="9525">
            <a:noFill/>
            <a:miter lim="800000"/>
            <a:headEnd/>
            <a:tailEnd/>
          </a:ln>
        </p:spPr>
        <p:txBody>
          <a:bodyPr>
            <a:spAutoFit/>
          </a:bodyPr>
          <a:lstStyle/>
          <a:p>
            <a:r>
              <a:rPr lang="en-US" sz="2400">
                <a:solidFill>
                  <a:srgbClr val="00B050"/>
                </a:solidFill>
              </a:rPr>
              <a:t>Fx1</a:t>
            </a:r>
          </a:p>
        </p:txBody>
      </p:sp>
      <p:sp>
        <p:nvSpPr>
          <p:cNvPr id="67594" name="TextBox 19"/>
          <p:cNvSpPr txBox="1">
            <a:spLocks noChangeArrowheads="1"/>
          </p:cNvSpPr>
          <p:nvPr/>
        </p:nvSpPr>
        <p:spPr bwMode="auto">
          <a:xfrm>
            <a:off x="9144000" y="2362200"/>
            <a:ext cx="1422400" cy="338554"/>
          </a:xfrm>
          <a:prstGeom prst="rect">
            <a:avLst/>
          </a:prstGeom>
          <a:noFill/>
          <a:ln w="9525">
            <a:noFill/>
            <a:miter lim="800000"/>
            <a:headEnd/>
            <a:tailEnd/>
          </a:ln>
        </p:spPr>
        <p:txBody>
          <a:bodyPr>
            <a:spAutoFit/>
          </a:bodyPr>
          <a:lstStyle/>
          <a:p>
            <a:r>
              <a:rPr lang="en-US" sz="1600" b="1" dirty="0">
                <a:solidFill>
                  <a:srgbClr val="FF0000"/>
                </a:solidFill>
              </a:rPr>
              <a:t>18.0 cm</a:t>
            </a:r>
          </a:p>
        </p:txBody>
      </p:sp>
      <p:cxnSp>
        <p:nvCxnSpPr>
          <p:cNvPr id="27" name="Straight Arrow Connector 26"/>
          <p:cNvCxnSpPr/>
          <p:nvPr/>
        </p:nvCxnSpPr>
        <p:spPr>
          <a:xfrm>
            <a:off x="8534400" y="2743200"/>
            <a:ext cx="4064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042400" y="2743200"/>
            <a:ext cx="11176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7597" name="TextBox 31"/>
          <p:cNvSpPr txBox="1">
            <a:spLocks noChangeArrowheads="1"/>
          </p:cNvSpPr>
          <p:nvPr/>
        </p:nvSpPr>
        <p:spPr bwMode="auto">
          <a:xfrm>
            <a:off x="8331200" y="2362200"/>
            <a:ext cx="1117600" cy="338554"/>
          </a:xfrm>
          <a:prstGeom prst="rect">
            <a:avLst/>
          </a:prstGeom>
          <a:noFill/>
          <a:ln w="9525">
            <a:noFill/>
            <a:miter lim="800000"/>
            <a:headEnd/>
            <a:tailEnd/>
          </a:ln>
        </p:spPr>
        <p:txBody>
          <a:bodyPr>
            <a:spAutoFit/>
          </a:bodyPr>
          <a:lstStyle/>
          <a:p>
            <a:r>
              <a:rPr lang="en-US" sz="1600" b="1" dirty="0">
                <a:solidFill>
                  <a:srgbClr val="FF0000"/>
                </a:solidFill>
              </a:rPr>
              <a:t>6.0 cm</a:t>
            </a:r>
          </a:p>
        </p:txBody>
      </p:sp>
      <p:sp>
        <p:nvSpPr>
          <p:cNvPr id="30" name="Rectangle 29"/>
          <p:cNvSpPr/>
          <p:nvPr/>
        </p:nvSpPr>
        <p:spPr>
          <a:xfrm>
            <a:off x="8229600" y="3505200"/>
            <a:ext cx="27432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67599" name="TextBox 18"/>
          <p:cNvSpPr txBox="1">
            <a:spLocks noChangeArrowheads="1"/>
          </p:cNvSpPr>
          <p:nvPr/>
        </p:nvSpPr>
        <p:spPr bwMode="auto">
          <a:xfrm>
            <a:off x="9753600" y="3581401"/>
            <a:ext cx="1524000" cy="461665"/>
          </a:xfrm>
          <a:prstGeom prst="rect">
            <a:avLst/>
          </a:prstGeom>
          <a:noFill/>
          <a:ln w="9525">
            <a:noFill/>
            <a:miter lim="800000"/>
            <a:headEnd/>
            <a:tailEnd/>
          </a:ln>
        </p:spPr>
        <p:txBody>
          <a:bodyPr>
            <a:spAutoFit/>
          </a:bodyPr>
          <a:lstStyle/>
          <a:p>
            <a:r>
              <a:rPr lang="en-US" sz="2400" b="1" dirty="0">
                <a:solidFill>
                  <a:srgbClr val="DC6E23"/>
                </a:solidFill>
              </a:rPr>
              <a:t>120 N</a:t>
            </a:r>
          </a:p>
        </p:txBody>
      </p:sp>
      <p:sp>
        <p:nvSpPr>
          <p:cNvPr id="67600" name="TextBox 18"/>
          <p:cNvSpPr txBox="1">
            <a:spLocks noChangeArrowheads="1"/>
          </p:cNvSpPr>
          <p:nvPr/>
        </p:nvSpPr>
        <p:spPr bwMode="auto">
          <a:xfrm>
            <a:off x="7924800" y="3581401"/>
            <a:ext cx="1422400" cy="461665"/>
          </a:xfrm>
          <a:prstGeom prst="rect">
            <a:avLst/>
          </a:prstGeom>
          <a:noFill/>
          <a:ln w="9525">
            <a:noFill/>
            <a:miter lim="800000"/>
            <a:headEnd/>
            <a:tailEnd/>
          </a:ln>
        </p:spPr>
        <p:txBody>
          <a:bodyPr>
            <a:spAutoFit/>
          </a:bodyPr>
          <a:lstStyle/>
          <a:p>
            <a:r>
              <a:rPr lang="en-US" sz="2400" b="1" dirty="0">
                <a:solidFill>
                  <a:srgbClr val="DC6E23"/>
                </a:solidFill>
              </a:rPr>
              <a:t>120 N</a:t>
            </a:r>
          </a:p>
        </p:txBody>
      </p:sp>
      <p:sp>
        <p:nvSpPr>
          <p:cNvPr id="67601" name="TextBox 35"/>
          <p:cNvSpPr txBox="1">
            <a:spLocks noChangeArrowheads="1"/>
          </p:cNvSpPr>
          <p:nvPr/>
        </p:nvSpPr>
        <p:spPr bwMode="auto">
          <a:xfrm>
            <a:off x="8026400" y="3962400"/>
            <a:ext cx="1422400" cy="995401"/>
          </a:xfrm>
          <a:prstGeom prst="rect">
            <a:avLst/>
          </a:prstGeom>
          <a:noFill/>
          <a:ln w="9525">
            <a:noFill/>
            <a:miter lim="800000"/>
            <a:headEnd/>
            <a:tailEnd/>
          </a:ln>
        </p:spPr>
        <p:txBody>
          <a:bodyPr wrap="square">
            <a:spAutoFit/>
          </a:bodyPr>
          <a:lstStyle/>
          <a:p>
            <a:r>
              <a:rPr lang="en-US" sz="1467" b="1" dirty="0">
                <a:solidFill>
                  <a:srgbClr val="DC6E23"/>
                </a:solidFill>
              </a:rPr>
              <a:t>6 x120</a:t>
            </a:r>
          </a:p>
          <a:p>
            <a:r>
              <a:rPr lang="en-US" sz="1467" b="1" dirty="0">
                <a:solidFill>
                  <a:srgbClr val="DC6E23"/>
                </a:solidFill>
              </a:rPr>
              <a:t>= 720Ncm </a:t>
            </a:r>
            <a:r>
              <a:rPr lang="en-US" sz="1467" b="1" dirty="0" err="1">
                <a:solidFill>
                  <a:srgbClr val="DC6E23"/>
                </a:solidFill>
              </a:rPr>
              <a:t>plantarflexionmoment</a:t>
            </a:r>
            <a:endParaRPr lang="en-US" sz="1467" b="1" dirty="0">
              <a:solidFill>
                <a:srgbClr val="DC6E23"/>
              </a:solidFill>
            </a:endParaRPr>
          </a:p>
        </p:txBody>
      </p:sp>
      <p:sp>
        <p:nvSpPr>
          <p:cNvPr id="67602" name="TextBox 36"/>
          <p:cNvSpPr txBox="1">
            <a:spLocks noChangeArrowheads="1"/>
          </p:cNvSpPr>
          <p:nvPr/>
        </p:nvSpPr>
        <p:spPr bwMode="auto">
          <a:xfrm>
            <a:off x="9855200" y="4038601"/>
            <a:ext cx="1727200" cy="995401"/>
          </a:xfrm>
          <a:prstGeom prst="rect">
            <a:avLst/>
          </a:prstGeom>
          <a:noFill/>
          <a:ln w="9525">
            <a:noFill/>
            <a:miter lim="800000"/>
            <a:headEnd/>
            <a:tailEnd/>
          </a:ln>
        </p:spPr>
        <p:txBody>
          <a:bodyPr>
            <a:spAutoFit/>
          </a:bodyPr>
          <a:lstStyle/>
          <a:p>
            <a:r>
              <a:rPr lang="en-US" sz="1467" b="1" dirty="0">
                <a:solidFill>
                  <a:srgbClr val="DC6E23"/>
                </a:solidFill>
              </a:rPr>
              <a:t>18 x120</a:t>
            </a:r>
          </a:p>
          <a:p>
            <a:r>
              <a:rPr lang="en-US" sz="1467" b="1" dirty="0">
                <a:solidFill>
                  <a:srgbClr val="DC6E23"/>
                </a:solidFill>
              </a:rPr>
              <a:t>= 2160Ncm dorsiflexion moment</a:t>
            </a:r>
          </a:p>
        </p:txBody>
      </p:sp>
      <p:sp>
        <p:nvSpPr>
          <p:cNvPr id="19" name="Rectangle 18"/>
          <p:cNvSpPr/>
          <p:nvPr/>
        </p:nvSpPr>
        <p:spPr>
          <a:xfrm>
            <a:off x="1459345" y="724452"/>
            <a:ext cx="5573143" cy="666786"/>
          </a:xfrm>
          <a:prstGeom prst="rect">
            <a:avLst/>
          </a:prstGeom>
        </p:spPr>
        <p:txBody>
          <a:bodyPr wrap="square">
            <a:spAutoFit/>
          </a:bodyPr>
          <a:lstStyle/>
          <a:p>
            <a:r>
              <a:rPr lang="en-US" sz="3733" b="1" u="sng" dirty="0">
                <a:solidFill>
                  <a:srgbClr val="020000"/>
                </a:solidFill>
              </a:rPr>
              <a:t>Internal</a:t>
            </a:r>
            <a:r>
              <a:rPr lang="en-US" sz="3733" b="1" dirty="0">
                <a:solidFill>
                  <a:srgbClr val="020000"/>
                </a:solidFill>
              </a:rPr>
              <a:t> Moments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Grp="1" noChangeAspect="1" noChangeArrowheads="1"/>
          </p:cNvPicPr>
          <p:nvPr>
            <p:ph sz="half" idx="1"/>
          </p:nvPr>
        </p:nvPicPr>
        <p:blipFill>
          <a:blip r:embed="rId2"/>
          <a:srcRect/>
          <a:stretch>
            <a:fillRect/>
          </a:stretch>
        </p:blipFill>
        <p:spPr>
          <a:xfrm>
            <a:off x="2275416" y="1905000"/>
            <a:ext cx="3109384" cy="2209800"/>
          </a:xfrm>
        </p:spPr>
      </p:pic>
      <p:sp>
        <p:nvSpPr>
          <p:cNvPr id="68611" name="Content Placeholder 3"/>
          <p:cNvSpPr>
            <a:spLocks noGrp="1"/>
          </p:cNvSpPr>
          <p:nvPr>
            <p:ph sz="half" idx="2"/>
          </p:nvPr>
        </p:nvSpPr>
        <p:spPr>
          <a:xfrm>
            <a:off x="6197600" y="1071420"/>
            <a:ext cx="5384800" cy="5054745"/>
          </a:xfrm>
        </p:spPr>
        <p:txBody>
          <a:bodyPr>
            <a:normAutofit/>
          </a:bodyPr>
          <a:lstStyle/>
          <a:p>
            <a:pPr>
              <a:lnSpc>
                <a:spcPct val="100000"/>
              </a:lnSpc>
            </a:pPr>
            <a:r>
              <a:rPr lang="en-US" sz="2667" dirty="0"/>
              <a:t>From our understanding of functional anatomy we know the superficial posterior muscle group (calf muscles-Achilles tendon complex) provides the </a:t>
            </a:r>
            <a:r>
              <a:rPr lang="en-US" sz="2667" u="sng" dirty="0"/>
              <a:t>major</a:t>
            </a:r>
            <a:r>
              <a:rPr lang="en-US" sz="2667" dirty="0"/>
              <a:t> internal plantarflexion moment to maintain postural stability in static stance.</a:t>
            </a:r>
          </a:p>
        </p:txBody>
      </p:sp>
      <p:sp>
        <p:nvSpPr>
          <p:cNvPr id="19" name="Rectangle 18"/>
          <p:cNvSpPr/>
          <p:nvPr/>
        </p:nvSpPr>
        <p:spPr>
          <a:xfrm>
            <a:off x="5120216" y="3886200"/>
            <a:ext cx="406400" cy="1524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cxnSp>
        <p:nvCxnSpPr>
          <p:cNvPr id="21" name="Straight Arrow Connector 20"/>
          <p:cNvCxnSpPr/>
          <p:nvPr/>
        </p:nvCxnSpPr>
        <p:spPr>
          <a:xfrm>
            <a:off x="4307416" y="2743201"/>
            <a:ext cx="0" cy="534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681816" y="27432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120216" y="3886200"/>
            <a:ext cx="406400" cy="1524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68617" name="TextBox 18"/>
          <p:cNvSpPr txBox="1">
            <a:spLocks noChangeArrowheads="1"/>
          </p:cNvSpPr>
          <p:nvPr/>
        </p:nvSpPr>
        <p:spPr bwMode="auto">
          <a:xfrm>
            <a:off x="3901016" y="3657601"/>
            <a:ext cx="914400" cy="461665"/>
          </a:xfrm>
          <a:prstGeom prst="rect">
            <a:avLst/>
          </a:prstGeom>
          <a:noFill/>
          <a:ln w="9525">
            <a:noFill/>
            <a:miter lim="800000"/>
            <a:headEnd/>
            <a:tailEnd/>
          </a:ln>
        </p:spPr>
        <p:txBody>
          <a:bodyPr>
            <a:spAutoFit/>
          </a:bodyPr>
          <a:lstStyle/>
          <a:p>
            <a:r>
              <a:rPr lang="en-US" sz="2400">
                <a:solidFill>
                  <a:srgbClr val="00B050"/>
                </a:solidFill>
              </a:rPr>
              <a:t>Fx1</a:t>
            </a:r>
          </a:p>
        </p:txBody>
      </p:sp>
      <p:sp>
        <p:nvSpPr>
          <p:cNvPr id="68618" name="TextBox 19"/>
          <p:cNvSpPr txBox="1">
            <a:spLocks noChangeArrowheads="1"/>
          </p:cNvSpPr>
          <p:nvPr/>
        </p:nvSpPr>
        <p:spPr bwMode="auto">
          <a:xfrm>
            <a:off x="3291416" y="2362200"/>
            <a:ext cx="1422400" cy="338554"/>
          </a:xfrm>
          <a:prstGeom prst="rect">
            <a:avLst/>
          </a:prstGeom>
          <a:noFill/>
          <a:ln w="9525">
            <a:noFill/>
            <a:miter lim="800000"/>
            <a:headEnd/>
            <a:tailEnd/>
          </a:ln>
        </p:spPr>
        <p:txBody>
          <a:bodyPr>
            <a:spAutoFit/>
          </a:bodyPr>
          <a:lstStyle/>
          <a:p>
            <a:r>
              <a:rPr lang="en-US" sz="1600" b="1" dirty="0">
                <a:solidFill>
                  <a:srgbClr val="DC6E23"/>
                </a:solidFill>
              </a:rPr>
              <a:t>18.0 cm</a:t>
            </a:r>
          </a:p>
        </p:txBody>
      </p:sp>
      <p:cxnSp>
        <p:nvCxnSpPr>
          <p:cNvPr id="27" name="Straight Arrow Connector 26"/>
          <p:cNvCxnSpPr/>
          <p:nvPr/>
        </p:nvCxnSpPr>
        <p:spPr>
          <a:xfrm>
            <a:off x="2681816" y="2743200"/>
            <a:ext cx="4064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189816" y="2743200"/>
            <a:ext cx="11176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8621" name="TextBox 31"/>
          <p:cNvSpPr txBox="1">
            <a:spLocks noChangeArrowheads="1"/>
          </p:cNvSpPr>
          <p:nvPr/>
        </p:nvSpPr>
        <p:spPr bwMode="auto">
          <a:xfrm>
            <a:off x="2478616" y="2362200"/>
            <a:ext cx="1117600" cy="338554"/>
          </a:xfrm>
          <a:prstGeom prst="rect">
            <a:avLst/>
          </a:prstGeom>
          <a:noFill/>
          <a:ln w="9525">
            <a:noFill/>
            <a:miter lim="800000"/>
            <a:headEnd/>
            <a:tailEnd/>
          </a:ln>
        </p:spPr>
        <p:txBody>
          <a:bodyPr>
            <a:spAutoFit/>
          </a:bodyPr>
          <a:lstStyle/>
          <a:p>
            <a:r>
              <a:rPr lang="en-US" sz="1600" b="1" dirty="0">
                <a:solidFill>
                  <a:srgbClr val="DC6E23"/>
                </a:solidFill>
              </a:rPr>
              <a:t>6.0 cm</a:t>
            </a:r>
          </a:p>
        </p:txBody>
      </p:sp>
      <p:sp>
        <p:nvSpPr>
          <p:cNvPr id="30" name="Rectangle 29"/>
          <p:cNvSpPr/>
          <p:nvPr/>
        </p:nvSpPr>
        <p:spPr>
          <a:xfrm>
            <a:off x="3393016" y="3657600"/>
            <a:ext cx="1879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68623" name="TextBox 18"/>
          <p:cNvSpPr txBox="1">
            <a:spLocks noChangeArrowheads="1"/>
          </p:cNvSpPr>
          <p:nvPr/>
        </p:nvSpPr>
        <p:spPr bwMode="auto">
          <a:xfrm>
            <a:off x="3901016" y="3581401"/>
            <a:ext cx="1524000" cy="461665"/>
          </a:xfrm>
          <a:prstGeom prst="rect">
            <a:avLst/>
          </a:prstGeom>
          <a:noFill/>
          <a:ln w="9525">
            <a:noFill/>
            <a:miter lim="800000"/>
            <a:headEnd/>
            <a:tailEnd/>
          </a:ln>
        </p:spPr>
        <p:txBody>
          <a:bodyPr>
            <a:spAutoFit/>
          </a:bodyPr>
          <a:lstStyle/>
          <a:p>
            <a:r>
              <a:rPr lang="en-US" sz="2400" b="1" dirty="0">
                <a:solidFill>
                  <a:srgbClr val="DC6E23"/>
                </a:solidFill>
              </a:rPr>
              <a:t>120 N</a:t>
            </a:r>
          </a:p>
        </p:txBody>
      </p:sp>
      <p:sp>
        <p:nvSpPr>
          <p:cNvPr id="68625" name="TextBox 32"/>
          <p:cNvSpPr txBox="1">
            <a:spLocks noChangeArrowheads="1"/>
          </p:cNvSpPr>
          <p:nvPr/>
        </p:nvSpPr>
        <p:spPr bwMode="auto">
          <a:xfrm>
            <a:off x="2275416" y="4114800"/>
            <a:ext cx="1422400" cy="995401"/>
          </a:xfrm>
          <a:prstGeom prst="rect">
            <a:avLst/>
          </a:prstGeom>
          <a:noFill/>
          <a:ln w="9525">
            <a:noFill/>
            <a:miter lim="800000"/>
            <a:headEnd/>
            <a:tailEnd/>
          </a:ln>
        </p:spPr>
        <p:txBody>
          <a:bodyPr wrap="square">
            <a:spAutoFit/>
          </a:bodyPr>
          <a:lstStyle/>
          <a:p>
            <a:r>
              <a:rPr lang="en-US" sz="1467" b="1" dirty="0">
                <a:solidFill>
                  <a:srgbClr val="DC6E23"/>
                </a:solidFill>
              </a:rPr>
              <a:t>6 x120</a:t>
            </a:r>
          </a:p>
          <a:p>
            <a:r>
              <a:rPr lang="en-US" sz="1467" b="1" dirty="0">
                <a:solidFill>
                  <a:srgbClr val="DC6E23"/>
                </a:solidFill>
              </a:rPr>
              <a:t>= 720Ncm </a:t>
            </a:r>
            <a:r>
              <a:rPr lang="en-US" sz="1467" b="1" dirty="0" err="1">
                <a:solidFill>
                  <a:srgbClr val="DC6E23"/>
                </a:solidFill>
              </a:rPr>
              <a:t>plantarflexionmoment</a:t>
            </a:r>
            <a:endParaRPr lang="en-US" sz="1467" b="1" dirty="0">
              <a:solidFill>
                <a:srgbClr val="DC6E23"/>
              </a:solidFill>
            </a:endParaRPr>
          </a:p>
        </p:txBody>
      </p:sp>
      <p:sp>
        <p:nvSpPr>
          <p:cNvPr id="68626" name="TextBox 33"/>
          <p:cNvSpPr txBox="1">
            <a:spLocks noChangeArrowheads="1"/>
          </p:cNvSpPr>
          <p:nvPr/>
        </p:nvSpPr>
        <p:spPr bwMode="auto">
          <a:xfrm>
            <a:off x="4002616" y="3962401"/>
            <a:ext cx="1727200" cy="995401"/>
          </a:xfrm>
          <a:prstGeom prst="rect">
            <a:avLst/>
          </a:prstGeom>
          <a:noFill/>
          <a:ln w="9525">
            <a:noFill/>
            <a:miter lim="800000"/>
            <a:headEnd/>
            <a:tailEnd/>
          </a:ln>
        </p:spPr>
        <p:txBody>
          <a:bodyPr>
            <a:spAutoFit/>
          </a:bodyPr>
          <a:lstStyle/>
          <a:p>
            <a:r>
              <a:rPr lang="en-US" sz="1467" b="1" dirty="0">
                <a:solidFill>
                  <a:srgbClr val="DC6E23"/>
                </a:solidFill>
              </a:rPr>
              <a:t>18 x120</a:t>
            </a:r>
          </a:p>
          <a:p>
            <a:r>
              <a:rPr lang="en-US" sz="1467" b="1" dirty="0">
                <a:solidFill>
                  <a:srgbClr val="DC6E23"/>
                </a:solidFill>
              </a:rPr>
              <a:t>= 2160Ncm dorsiflexion moment</a:t>
            </a:r>
          </a:p>
        </p:txBody>
      </p:sp>
      <p:cxnSp>
        <p:nvCxnSpPr>
          <p:cNvPr id="36" name="Straight Arrow Connector 35"/>
          <p:cNvCxnSpPr/>
          <p:nvPr/>
        </p:nvCxnSpPr>
        <p:spPr>
          <a:xfrm flipV="1">
            <a:off x="2377016" y="1524000"/>
            <a:ext cx="0" cy="1447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628" name="TextBox 36"/>
          <p:cNvSpPr txBox="1">
            <a:spLocks noChangeArrowheads="1"/>
          </p:cNvSpPr>
          <p:nvPr/>
        </p:nvSpPr>
        <p:spPr bwMode="auto">
          <a:xfrm>
            <a:off x="1767416" y="1143001"/>
            <a:ext cx="1524000" cy="379656"/>
          </a:xfrm>
          <a:prstGeom prst="rect">
            <a:avLst/>
          </a:prstGeom>
          <a:noFill/>
          <a:ln w="9525">
            <a:noFill/>
            <a:miter lim="800000"/>
            <a:headEnd/>
            <a:tailEnd/>
          </a:ln>
        </p:spPr>
        <p:txBody>
          <a:bodyPr>
            <a:spAutoFit/>
          </a:bodyPr>
          <a:lstStyle/>
          <a:p>
            <a:r>
              <a:rPr lang="en-US" sz="1867" b="1" dirty="0">
                <a:solidFill>
                  <a:srgbClr val="FF0000"/>
                </a:solidFill>
              </a:rPr>
              <a:t>1440Ncm</a:t>
            </a:r>
            <a:endParaRPr lang="en-US" sz="1867" dirty="0">
              <a:solidFill>
                <a:srgbClr val="FF0000"/>
              </a:solidFill>
            </a:endParaRPr>
          </a:p>
        </p:txBody>
      </p:sp>
      <p:sp>
        <p:nvSpPr>
          <p:cNvPr id="24" name="Rectangle 23"/>
          <p:cNvSpPr/>
          <p:nvPr/>
        </p:nvSpPr>
        <p:spPr>
          <a:xfrm>
            <a:off x="2377016" y="3657600"/>
            <a:ext cx="711200" cy="49244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n>
                <a:solidFill>
                  <a:schemeClr val="bg1"/>
                </a:solidFill>
              </a:ln>
              <a:solidFill>
                <a:schemeClr val="bg1"/>
              </a:solidFill>
            </a:endParaRPr>
          </a:p>
        </p:txBody>
      </p:sp>
      <p:sp>
        <p:nvSpPr>
          <p:cNvPr id="68624" name="TextBox 18"/>
          <p:cNvSpPr txBox="1">
            <a:spLocks noChangeArrowheads="1"/>
          </p:cNvSpPr>
          <p:nvPr/>
        </p:nvSpPr>
        <p:spPr bwMode="auto">
          <a:xfrm>
            <a:off x="2275416" y="3657601"/>
            <a:ext cx="1422400" cy="461665"/>
          </a:xfrm>
          <a:prstGeom prst="rect">
            <a:avLst/>
          </a:prstGeom>
          <a:noFill/>
          <a:ln w="9525">
            <a:noFill/>
            <a:miter lim="800000"/>
            <a:headEnd/>
            <a:tailEnd/>
          </a:ln>
        </p:spPr>
        <p:txBody>
          <a:bodyPr>
            <a:spAutoFit/>
          </a:bodyPr>
          <a:lstStyle/>
          <a:p>
            <a:r>
              <a:rPr lang="en-US" sz="2400" b="1" dirty="0">
                <a:solidFill>
                  <a:srgbClr val="DC6E23"/>
                </a:solidFill>
              </a:rPr>
              <a:t>120 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4"/>
          <p:cNvSpPr>
            <a:spLocks noGrp="1"/>
          </p:cNvSpPr>
          <p:nvPr>
            <p:ph sz="half" idx="1"/>
          </p:nvPr>
        </p:nvSpPr>
        <p:spPr>
          <a:xfrm>
            <a:off x="1546087" y="1219199"/>
            <a:ext cx="4448312" cy="2394228"/>
          </a:xfrm>
        </p:spPr>
        <p:txBody>
          <a:bodyPr>
            <a:normAutofit/>
          </a:bodyPr>
          <a:lstStyle/>
          <a:p>
            <a:pPr marL="74082" lvl="1"/>
            <a:r>
              <a:rPr lang="en-US" dirty="0"/>
              <a:t>What modulations in the magnitude and direction of GRF can we make to reduce tension in the calf muscle/Achilles tendon complex?</a:t>
            </a:r>
            <a:endParaRPr lang="en-US" dirty="0">
              <a:solidFill>
                <a:srgbClr val="DC6E23"/>
              </a:solidFill>
            </a:endParaRPr>
          </a:p>
        </p:txBody>
      </p:sp>
      <p:sp>
        <p:nvSpPr>
          <p:cNvPr id="71683" name="Rectangle 3"/>
          <p:cNvSpPr>
            <a:spLocks noChangeArrowheads="1"/>
          </p:cNvSpPr>
          <p:nvPr/>
        </p:nvSpPr>
        <p:spPr bwMode="auto">
          <a:xfrm>
            <a:off x="6742546" y="1178162"/>
            <a:ext cx="4987636" cy="3416320"/>
          </a:xfrm>
          <a:prstGeom prst="rect">
            <a:avLst/>
          </a:prstGeom>
          <a:noFill/>
          <a:ln w="9525">
            <a:noFill/>
            <a:miter lim="800000"/>
            <a:headEnd/>
            <a:tailEnd/>
          </a:ln>
        </p:spPr>
        <p:txBody>
          <a:bodyPr wrap="square">
            <a:spAutoFit/>
          </a:bodyPr>
          <a:lstStyle/>
          <a:p>
            <a:pPr marL="0" lvl="3"/>
            <a:r>
              <a:rPr lang="en-US" sz="2400" dirty="0"/>
              <a:t>An increase in the magnitude of external plantarflexion moments and/or a reduction in the magnitude of external  dorsiflexion moments means the Achilles tendon does not have to generate such a high magnitude of internal plantarflexion force to maintain rotational equilibrium.</a:t>
            </a:r>
          </a:p>
        </p:txBody>
      </p:sp>
      <p:pic>
        <p:nvPicPr>
          <p:cNvPr id="71684" name="Picture 2" descr="calf muscle, gastrocnemius"/>
          <p:cNvPicPr>
            <a:picLocks noChangeAspect="1" noChangeArrowheads="1"/>
          </p:cNvPicPr>
          <p:nvPr/>
        </p:nvPicPr>
        <p:blipFill>
          <a:blip r:embed="rId2"/>
          <a:srcRect/>
          <a:stretch>
            <a:fillRect/>
          </a:stretch>
        </p:blipFill>
        <p:spPr bwMode="auto">
          <a:xfrm>
            <a:off x="8913267" y="4417391"/>
            <a:ext cx="2224983" cy="1299141"/>
          </a:xfrm>
          <a:prstGeom prst="rect">
            <a:avLst/>
          </a:prstGeom>
          <a:noFill/>
          <a:ln w="9525">
            <a:noFill/>
            <a:miter lim="800000"/>
            <a:headEnd/>
            <a:tailEnd/>
          </a:ln>
        </p:spPr>
      </p:pic>
      <p:sp>
        <p:nvSpPr>
          <p:cNvPr id="5" name="Rectangle 4"/>
          <p:cNvSpPr/>
          <p:nvPr/>
        </p:nvSpPr>
        <p:spPr>
          <a:xfrm>
            <a:off x="1546087" y="3613430"/>
            <a:ext cx="4284869" cy="1569660"/>
          </a:xfrm>
          <a:prstGeom prst="rect">
            <a:avLst/>
          </a:prstGeom>
        </p:spPr>
        <p:txBody>
          <a:bodyPr wrap="square">
            <a:spAutoFit/>
          </a:bodyPr>
          <a:lstStyle/>
          <a:p>
            <a:pPr marL="74082" lvl="2">
              <a:buFont typeface="Calibri" pitchFamily="34" charset="0"/>
              <a:buAutoNum type="arabicPeriod"/>
            </a:pPr>
            <a:r>
              <a:rPr lang="en-US" sz="1867" b="1" dirty="0">
                <a:solidFill>
                  <a:srgbClr val="DC6E23"/>
                </a:solidFill>
              </a:rPr>
              <a:t> </a:t>
            </a:r>
            <a:r>
              <a:rPr lang="en-US" sz="2400" dirty="0">
                <a:solidFill>
                  <a:srgbClr val="DC6E23"/>
                </a:solidFill>
              </a:rPr>
              <a:t>Reduce  the magnitude of GRF beneath the forefoot.</a:t>
            </a:r>
          </a:p>
          <a:p>
            <a:pPr marL="74082" lvl="2">
              <a:buFont typeface="Calibri" pitchFamily="34" charset="0"/>
              <a:buAutoNum type="arabicPeriod"/>
            </a:pPr>
            <a:r>
              <a:rPr lang="en-US" sz="2400" dirty="0">
                <a:solidFill>
                  <a:srgbClr val="DC6E23"/>
                </a:solidFill>
              </a:rPr>
              <a:t> Increase the magnitude of GRF beneath the heel. </a:t>
            </a:r>
          </a:p>
        </p:txBody>
      </p:sp>
      <p:sp>
        <p:nvSpPr>
          <p:cNvPr id="6" name="Rectangle 5"/>
          <p:cNvSpPr/>
          <p:nvPr/>
        </p:nvSpPr>
        <p:spPr>
          <a:xfrm>
            <a:off x="1546087" y="480535"/>
            <a:ext cx="4659417" cy="666786"/>
          </a:xfrm>
          <a:prstGeom prst="rect">
            <a:avLst/>
          </a:prstGeom>
        </p:spPr>
        <p:txBody>
          <a:bodyPr wrap="none">
            <a:spAutoFit/>
          </a:bodyPr>
          <a:lstStyle/>
          <a:p>
            <a:r>
              <a:rPr lang="en-US" sz="3733" b="1" dirty="0"/>
              <a:t>Orthotic modifications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125</TotalTime>
  <Words>1386</Words>
  <Application>Microsoft Office PowerPoint</Application>
  <PresentationFormat>Widescreen</PresentationFormat>
  <Paragraphs>105</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Aptos Body</vt:lpstr>
      <vt:lpstr>Aptos Display</vt:lpstr>
      <vt:lpstr>Arial</vt:lpstr>
      <vt:lpstr>Calibri</vt:lpstr>
      <vt:lpstr>Century Gothic</vt:lpstr>
      <vt:lpstr>Courier New</vt:lpstr>
      <vt:lpstr>Office Theme</vt:lpstr>
      <vt:lpstr>A kinetic approach to the foot orthotic management of Achilles tendinopathy  and other common MSK pathologies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how an increase in forefoot pressure creates an increase dorsiflexion moment around the ankle, and the necessity for an increase in the plantarflexion moment from the calf muscles  to effect rotational “control”  during the running gait cycle gives us a clue as to why runners changing from a midstance or heel strike to a forefoot strike running style places more tensile strain through the Achilles tendon, which may make them prone to Achilles tendinopathy or calf muscle strain.</vt:lpstr>
      <vt:lpstr>PowerPoint Presentation</vt:lpstr>
      <vt:lpstr>PowerPoint Presentation</vt:lpstr>
      <vt:lpstr>Basic Kinetic Rx’s with no arch support</vt:lpstr>
      <vt:lpstr>Basic Kinetic Rx’s</vt:lpstr>
      <vt:lpstr>PowerPoint Presentation</vt:lpstr>
      <vt:lpstr>Conclusions</vt:lpstr>
      <vt:lpstr>From: The myths of foot orthoses… A guest article by Ian Griffiths, The Sport Physio @ Wordpress.com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Raymond Anthony</dc:creator>
  <cp:lastModifiedBy>Raymond Anthony</cp:lastModifiedBy>
  <cp:revision>4</cp:revision>
  <cp:lastPrinted>2024-11-29T13:34:55Z</cp:lastPrinted>
  <dcterms:created xsi:type="dcterms:W3CDTF">2024-11-28T19:46:06Z</dcterms:created>
  <dcterms:modified xsi:type="dcterms:W3CDTF">2024-11-29T15:14:39Z</dcterms:modified>
</cp:coreProperties>
</file>