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681" r:id="rId2"/>
  </p:sldMasterIdLst>
  <p:notesMasterIdLst>
    <p:notesMasterId r:id="rId79"/>
  </p:notesMasterIdLst>
  <p:handoutMasterIdLst>
    <p:handoutMasterId r:id="rId80"/>
  </p:handoutMasterIdLst>
  <p:sldIdLst>
    <p:sldId id="284" r:id="rId3"/>
    <p:sldId id="288" r:id="rId4"/>
    <p:sldId id="289" r:id="rId5"/>
    <p:sldId id="290" r:id="rId6"/>
    <p:sldId id="291" r:id="rId7"/>
    <p:sldId id="292" r:id="rId8"/>
    <p:sldId id="293" r:id="rId9"/>
    <p:sldId id="294" r:id="rId10"/>
    <p:sldId id="297" r:id="rId11"/>
    <p:sldId id="295" r:id="rId12"/>
    <p:sldId id="296"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6" r:id="rId30"/>
    <p:sldId id="317" r:id="rId31"/>
    <p:sldId id="318" r:id="rId32"/>
    <p:sldId id="319" r:id="rId33"/>
    <p:sldId id="320" r:id="rId34"/>
    <p:sldId id="321" r:id="rId35"/>
    <p:sldId id="322" r:id="rId36"/>
    <p:sldId id="323" r:id="rId37"/>
    <p:sldId id="324" r:id="rId38"/>
    <p:sldId id="325" r:id="rId39"/>
    <p:sldId id="327" r:id="rId40"/>
    <p:sldId id="326" r:id="rId41"/>
    <p:sldId id="330" r:id="rId42"/>
    <p:sldId id="331" r:id="rId43"/>
    <p:sldId id="332" r:id="rId44"/>
    <p:sldId id="334" r:id="rId45"/>
    <p:sldId id="376" r:id="rId46"/>
    <p:sldId id="336" r:id="rId47"/>
    <p:sldId id="337" r:id="rId48"/>
    <p:sldId id="373" r:id="rId49"/>
    <p:sldId id="335" r:id="rId50"/>
    <p:sldId id="338" r:id="rId51"/>
    <p:sldId id="340" r:id="rId52"/>
    <p:sldId id="341" r:id="rId53"/>
    <p:sldId id="342" r:id="rId54"/>
    <p:sldId id="343" r:id="rId55"/>
    <p:sldId id="344" r:id="rId56"/>
    <p:sldId id="345" r:id="rId57"/>
    <p:sldId id="346" r:id="rId58"/>
    <p:sldId id="347" r:id="rId59"/>
    <p:sldId id="348" r:id="rId60"/>
    <p:sldId id="349" r:id="rId61"/>
    <p:sldId id="350" r:id="rId62"/>
    <p:sldId id="374" r:id="rId63"/>
    <p:sldId id="351" r:id="rId64"/>
    <p:sldId id="352" r:id="rId65"/>
    <p:sldId id="353" r:id="rId66"/>
    <p:sldId id="354" r:id="rId67"/>
    <p:sldId id="357" r:id="rId68"/>
    <p:sldId id="358" r:id="rId69"/>
    <p:sldId id="355" r:id="rId70"/>
    <p:sldId id="356" r:id="rId71"/>
    <p:sldId id="361" r:id="rId72"/>
    <p:sldId id="378" r:id="rId73"/>
    <p:sldId id="379" r:id="rId74"/>
    <p:sldId id="369" r:id="rId75"/>
    <p:sldId id="370" r:id="rId76"/>
    <p:sldId id="371" r:id="rId77"/>
    <p:sldId id="377" r:id="rId78"/>
  </p:sldIdLst>
  <p:sldSz cx="9144000" cy="5143500" type="screen16x9"/>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6804A4-69AF-D84B-87C5-D70C24A49E4C}">
          <p14:sldIdLst>
            <p14:sldId id="284"/>
            <p14:sldId id="288"/>
            <p14:sldId id="289"/>
            <p14:sldId id="290"/>
            <p14:sldId id="291"/>
            <p14:sldId id="292"/>
            <p14:sldId id="293"/>
            <p14:sldId id="294"/>
            <p14:sldId id="297"/>
            <p14:sldId id="295"/>
            <p14:sldId id="296"/>
            <p14:sldId id="298"/>
            <p14:sldId id="299"/>
            <p14:sldId id="300"/>
            <p14:sldId id="301"/>
            <p14:sldId id="302"/>
            <p14:sldId id="303"/>
            <p14:sldId id="304"/>
            <p14:sldId id="305"/>
            <p14:sldId id="306"/>
            <p14:sldId id="307"/>
            <p14:sldId id="308"/>
            <p14:sldId id="309"/>
            <p14:sldId id="310"/>
            <p14:sldId id="311"/>
            <p14:sldId id="312"/>
            <p14:sldId id="313"/>
            <p14:sldId id="316"/>
            <p14:sldId id="317"/>
            <p14:sldId id="318"/>
            <p14:sldId id="319"/>
            <p14:sldId id="320"/>
            <p14:sldId id="321"/>
            <p14:sldId id="322"/>
            <p14:sldId id="323"/>
            <p14:sldId id="324"/>
            <p14:sldId id="325"/>
            <p14:sldId id="327"/>
            <p14:sldId id="326"/>
            <p14:sldId id="330"/>
            <p14:sldId id="331"/>
            <p14:sldId id="332"/>
            <p14:sldId id="334"/>
            <p14:sldId id="376"/>
            <p14:sldId id="336"/>
            <p14:sldId id="337"/>
            <p14:sldId id="373"/>
            <p14:sldId id="335"/>
            <p14:sldId id="338"/>
            <p14:sldId id="340"/>
            <p14:sldId id="341"/>
            <p14:sldId id="342"/>
            <p14:sldId id="343"/>
            <p14:sldId id="344"/>
            <p14:sldId id="345"/>
            <p14:sldId id="346"/>
            <p14:sldId id="347"/>
            <p14:sldId id="348"/>
            <p14:sldId id="349"/>
            <p14:sldId id="350"/>
            <p14:sldId id="374"/>
            <p14:sldId id="351"/>
            <p14:sldId id="352"/>
            <p14:sldId id="353"/>
            <p14:sldId id="354"/>
            <p14:sldId id="357"/>
            <p14:sldId id="358"/>
            <p14:sldId id="355"/>
            <p14:sldId id="356"/>
            <p14:sldId id="361"/>
            <p14:sldId id="378"/>
            <p14:sldId id="379"/>
            <p14:sldId id="369"/>
            <p14:sldId id="370"/>
            <p14:sldId id="371"/>
            <p14:sldId id="37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essa" initials="V" lastIdx="0" clrIdx="0">
    <p:extLst>
      <p:ext uri="{19B8F6BF-5375-455C-9EA6-DF929625EA0E}">
        <p15:presenceInfo xmlns:p15="http://schemas.microsoft.com/office/powerpoint/2012/main" userId="Vanes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E23"/>
    <a:srgbClr val="020000"/>
    <a:srgbClr val="3B71D8"/>
    <a:srgbClr val="BFBFBF"/>
    <a:srgbClr val="80808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8" autoAdjust="0"/>
    <p:restoredTop sz="92694" autoAdjust="0"/>
  </p:normalViewPr>
  <p:slideViewPr>
    <p:cSldViewPr snapToGrid="0" snapToObjects="1">
      <p:cViewPr varScale="1">
        <p:scale>
          <a:sx n="83" d="100"/>
          <a:sy n="83" d="100"/>
        </p:scale>
        <p:origin x="96" y="16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5A1F08-EAC3-EF4A-BAA8-74CAF5E2086B}" type="datetimeFigureOut">
              <a:rPr lang="en-US" smtClean="0"/>
              <a:pPr/>
              <a:t>11/22/2024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E52A2C-E16A-A74B-A9DD-540F314C748E}" type="slidenum">
              <a:rPr lang="en-US" smtClean="0"/>
              <a:pPr/>
              <a:t>‹#›</a:t>
            </a:fld>
            <a:endParaRPr lang="en-US"/>
          </a:p>
        </p:txBody>
      </p:sp>
    </p:spTree>
    <p:extLst>
      <p:ext uri="{BB962C8B-B14F-4D97-AF65-F5344CB8AC3E}">
        <p14:creationId xmlns:p14="http://schemas.microsoft.com/office/powerpoint/2010/main" val="32463362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972FBA-8309-8D44-A81D-D2B7567BB6EF}" type="datetimeFigureOut">
              <a:rPr lang="en-US" smtClean="0"/>
              <a:pPr/>
              <a:t>11/22/2024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4768C-AB95-7548-AF55-36AE3A7DA929}" type="slidenum">
              <a:rPr lang="en-US" smtClean="0"/>
              <a:pPr/>
              <a:t>‹#›</a:t>
            </a:fld>
            <a:endParaRPr lang="en-US"/>
          </a:p>
        </p:txBody>
      </p:sp>
    </p:spTree>
    <p:extLst>
      <p:ext uri="{BB962C8B-B14F-4D97-AF65-F5344CB8AC3E}">
        <p14:creationId xmlns:p14="http://schemas.microsoft.com/office/powerpoint/2010/main" val="2431212409"/>
      </p:ext>
    </p:extLst>
  </p:cSld>
  <p:clrMap bg1="lt1" tx1="dk1" bg2="lt2" tx2="dk2" accent1="accent1" accent2="accent2" accent3="accent3" accent4="accent4" accent5="accent5" accent6="accent6" hlink="hlink" folHlink="folHlink"/>
  <p:hf hdr="0" ftr="0" dt="0"/>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8"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2"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ncbi.nlm.nih.gov/pubmed?term=McPoil%20TG%5bAuthor%5d&amp;cauthor=true&amp;cauthor_uid=17369317" TargetMode="External"/><Relationship Id="rId3" Type="http://schemas.openxmlformats.org/officeDocument/2006/relationships/hyperlink" Target="http://www.ncbi.nlm.nih.gov/pubmed/15778468" TargetMode="External"/><Relationship Id="rId7" Type="http://schemas.openxmlformats.org/officeDocument/2006/relationships/hyperlink" Target="http://www.ncbi.nlm.nih.gov/pubmed?term=Franettovich%20MM%5bAuthor%5d&amp;cauthor=true&amp;cauthor_uid=17369317"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ncbi.nlm.nih.gov/pubmed/17369317" TargetMode="External"/><Relationship Id="rId11" Type="http://schemas.openxmlformats.org/officeDocument/2006/relationships/hyperlink" Target="http://www.ncbi.nlm.nih.gov/pubmed?term=Vicenzino%20B%5bAuthor%5d&amp;cauthor=true&amp;cauthor_uid=17369317" TargetMode="External"/><Relationship Id="rId5" Type="http://schemas.openxmlformats.org/officeDocument/2006/relationships/hyperlink" Target="http://www.ncbi.nlm.nih.gov/pubmed?term=Cornwall%20MW%5bAuthor%5d&amp;cauthor=true&amp;cauthor_uid=15778468" TargetMode="External"/><Relationship Id="rId10" Type="http://schemas.openxmlformats.org/officeDocument/2006/relationships/hyperlink" Target="http://www.ncbi.nlm.nih.gov/pubmed?term=Skardoon%20G%5bAuthor%5d&amp;cauthor=true&amp;cauthor_uid=17369317" TargetMode="External"/><Relationship Id="rId4" Type="http://schemas.openxmlformats.org/officeDocument/2006/relationships/hyperlink" Target="http://www.ncbi.nlm.nih.gov/pubmed?term=McPoil%20TG%5bAuthor%5d&amp;cauthor=true&amp;cauthor_uid=15778468" TargetMode="External"/><Relationship Id="rId9" Type="http://schemas.openxmlformats.org/officeDocument/2006/relationships/hyperlink" Target="http://www.ncbi.nlm.nih.gov/pubmed?term=Russell%20T%5bAuthor%5d&amp;cauthor=true&amp;cauthor_uid=1736931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C24768C-AB95-7548-AF55-36AE3A7DA929}" type="slidenum">
              <a:rPr lang="en-US" smtClean="0"/>
              <a:pPr/>
              <a:t>1</a:t>
            </a:fld>
            <a:endParaRPr lang="en-US"/>
          </a:p>
        </p:txBody>
      </p:sp>
    </p:spTree>
    <p:extLst>
      <p:ext uri="{BB962C8B-B14F-4D97-AF65-F5344CB8AC3E}">
        <p14:creationId xmlns:p14="http://schemas.microsoft.com/office/powerpoint/2010/main" val="2114275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a:t>The characteristics of the medial longitudinal arch (MLA) of the right foot in 19 healthy men while sitting/partial bodyweight, standing/full bodyweight, and during the stance phase of walking. Three measurements were selected as representative of the MLA, including: height of the arch, length of the arch, and </a:t>
            </a:r>
            <a:r>
              <a:rPr lang="en-US" dirty="0" err="1"/>
              <a:t>supranavicular</a:t>
            </a:r>
            <a:r>
              <a:rPr lang="en-US" dirty="0"/>
              <a:t> angle. Mean values were calculated in three dimensions for each measure in the sitting and standing conditions and for the minimum value of each measure in the walking condition. Patterns measured during walking had high association (r = 0.999) and could be related to phases of stance. In the stationary conditions, the MLA varied significantly (P&lt;0.001). No significant relationship of arch height, arch length, or </a:t>
            </a:r>
            <a:r>
              <a:rPr lang="en-US" dirty="0" err="1"/>
              <a:t>supranavicular</a:t>
            </a:r>
            <a:r>
              <a:rPr lang="en-US" dirty="0"/>
              <a:t> angle was found between sitting and standing or between stationary and walking conditions. It was concluded that none of the static variables could be used to predict others and that static measures of the MLA do not predict the dynamic motion of the MLA. The MLA may not be a reasonable indicator of behavior or motion of the foot.</a:t>
            </a:r>
          </a:p>
          <a:p>
            <a:pPr>
              <a:defRPr/>
            </a:pPr>
            <a:endParaRPr lang="en-US" dirty="0"/>
          </a:p>
          <a:p>
            <a:pPr>
              <a:defRPr/>
            </a:pPr>
            <a:endParaRPr lang="en-US" dirty="0"/>
          </a:p>
          <a:p>
            <a:pPr>
              <a:defRPr/>
            </a:pPr>
            <a:r>
              <a:rPr lang="en-US" dirty="0"/>
              <a:t>More recent studies have shown that static longitudinal arch angle and arch height were predictive of the dynamic foot at midstance:</a:t>
            </a:r>
          </a:p>
          <a:p>
            <a:pPr>
              <a:defRPr/>
            </a:pPr>
            <a:endParaRPr lang="en-US" dirty="0"/>
          </a:p>
          <a:p>
            <a:pPr>
              <a:defRPr/>
            </a:pPr>
            <a:r>
              <a:rPr lang="en-US" dirty="0">
                <a:hlinkClick r:id="rId3" tooltip="Journal of the American Podiatric Medical Association."/>
              </a:rPr>
              <a:t>J Am </a:t>
            </a:r>
            <a:r>
              <a:rPr lang="en-US" dirty="0" err="1">
                <a:hlinkClick r:id="rId3" tooltip="Journal of the American Podiatric Medical Association."/>
              </a:rPr>
              <a:t>Podiatr</a:t>
            </a:r>
            <a:r>
              <a:rPr lang="en-US" dirty="0">
                <a:hlinkClick r:id="rId3" tooltip="Journal of the American Podiatric Medical Association."/>
              </a:rPr>
              <a:t> Med Assoc.</a:t>
            </a:r>
            <a:r>
              <a:rPr lang="en-US" dirty="0"/>
              <a:t> 2005 Mar-Apr;95(2):114-20.</a:t>
            </a:r>
          </a:p>
          <a:p>
            <a:pPr>
              <a:defRPr/>
            </a:pPr>
            <a:r>
              <a:rPr lang="en-US" b="1" dirty="0"/>
              <a:t>Use of the longitudinal arch angle to predict dynamic foot posture in walking.</a:t>
            </a:r>
          </a:p>
          <a:p>
            <a:pPr>
              <a:defRPr/>
            </a:pPr>
            <a:r>
              <a:rPr lang="en-US" dirty="0" err="1">
                <a:hlinkClick r:id="rId4"/>
              </a:rPr>
              <a:t>McPoil</a:t>
            </a:r>
            <a:r>
              <a:rPr lang="en-US" dirty="0">
                <a:hlinkClick r:id="rId4"/>
              </a:rPr>
              <a:t> TG</a:t>
            </a:r>
            <a:r>
              <a:rPr lang="en-US" dirty="0"/>
              <a:t>, </a:t>
            </a:r>
            <a:r>
              <a:rPr lang="en-US" dirty="0">
                <a:hlinkClick r:id="rId5"/>
              </a:rPr>
              <a:t>Cornwall MW</a:t>
            </a:r>
            <a:r>
              <a:rPr lang="en-US" dirty="0"/>
              <a:t>.</a:t>
            </a:r>
          </a:p>
          <a:p>
            <a:pPr>
              <a:defRPr/>
            </a:pPr>
            <a:endParaRPr lang="en-US" dirty="0"/>
          </a:p>
          <a:p>
            <a:pPr>
              <a:defRPr/>
            </a:pPr>
            <a:r>
              <a:rPr lang="en-US" dirty="0">
                <a:hlinkClick r:id="rId6" tooltip="Journal of the American Podiatric Medical Association."/>
              </a:rPr>
              <a:t>J Am </a:t>
            </a:r>
            <a:r>
              <a:rPr lang="en-US" dirty="0" err="1">
                <a:hlinkClick r:id="rId6" tooltip="Journal of the American Podiatric Medical Association."/>
              </a:rPr>
              <a:t>Podiatr</a:t>
            </a:r>
            <a:r>
              <a:rPr lang="en-US" dirty="0">
                <a:hlinkClick r:id="rId6" tooltip="Journal of the American Podiatric Medical Association."/>
              </a:rPr>
              <a:t> Med Assoc.</a:t>
            </a:r>
            <a:r>
              <a:rPr lang="en-US" dirty="0"/>
              <a:t> 2007 Mar-Apr;97(2):115-20.</a:t>
            </a:r>
          </a:p>
          <a:p>
            <a:pPr>
              <a:defRPr/>
            </a:pPr>
            <a:r>
              <a:rPr lang="en-US" b="1" dirty="0"/>
              <a:t>The ability to predict dynamic foot posture from static measurements.</a:t>
            </a:r>
          </a:p>
          <a:p>
            <a:pPr>
              <a:defRPr/>
            </a:pPr>
            <a:r>
              <a:rPr lang="en-US" dirty="0" err="1">
                <a:hlinkClick r:id="rId7"/>
              </a:rPr>
              <a:t>Franettovich</a:t>
            </a:r>
            <a:r>
              <a:rPr lang="en-US" dirty="0">
                <a:hlinkClick r:id="rId7"/>
              </a:rPr>
              <a:t> MM</a:t>
            </a:r>
            <a:r>
              <a:rPr lang="en-US" dirty="0"/>
              <a:t>, </a:t>
            </a:r>
            <a:r>
              <a:rPr lang="en-US" dirty="0" err="1">
                <a:hlinkClick r:id="rId8"/>
              </a:rPr>
              <a:t>McPoil</a:t>
            </a:r>
            <a:r>
              <a:rPr lang="en-US" dirty="0">
                <a:hlinkClick r:id="rId8"/>
              </a:rPr>
              <a:t> TG</a:t>
            </a:r>
            <a:r>
              <a:rPr lang="en-US" dirty="0"/>
              <a:t>, </a:t>
            </a:r>
            <a:r>
              <a:rPr lang="en-US" dirty="0">
                <a:hlinkClick r:id="rId9"/>
              </a:rPr>
              <a:t>Russell T</a:t>
            </a:r>
            <a:r>
              <a:rPr lang="en-US" dirty="0"/>
              <a:t>, </a:t>
            </a:r>
            <a:r>
              <a:rPr lang="en-US" dirty="0" err="1">
                <a:hlinkClick r:id="rId10"/>
              </a:rPr>
              <a:t>Skardoon</a:t>
            </a:r>
            <a:r>
              <a:rPr lang="en-US" dirty="0">
                <a:hlinkClick r:id="rId10"/>
              </a:rPr>
              <a:t> G</a:t>
            </a:r>
            <a:r>
              <a:rPr lang="en-US" dirty="0"/>
              <a:t>, </a:t>
            </a:r>
            <a:r>
              <a:rPr lang="en-US" dirty="0" err="1">
                <a:hlinkClick r:id="rId11"/>
              </a:rPr>
              <a:t>Vicenzino</a:t>
            </a:r>
            <a:r>
              <a:rPr lang="en-US" dirty="0">
                <a:hlinkClick r:id="rId11"/>
              </a:rPr>
              <a:t> B</a:t>
            </a:r>
            <a:r>
              <a:rPr lang="en-US" dirty="0"/>
              <a:t>.</a:t>
            </a: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9C0FD42E-634B-4DDD-97FA-FCBDDAF2516C}" type="slidenum">
              <a:rPr lang="en-US" smtClean="0"/>
              <a:pPr>
                <a:defRPr/>
              </a:pPr>
              <a:t>13</a:t>
            </a:fld>
            <a:endParaRPr lang="en-US"/>
          </a:p>
        </p:txBody>
      </p:sp>
    </p:spTree>
    <p:extLst>
      <p:ext uri="{BB962C8B-B14F-4D97-AF65-F5344CB8AC3E}">
        <p14:creationId xmlns:p14="http://schemas.microsoft.com/office/powerpoint/2010/main" val="1829826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631AC1-382F-4CEB-8D77-1C313A7A235A}" type="slidenum">
              <a:rPr lang="en-US" smtClean="0"/>
              <a:pPr fontAlgn="base">
                <a:spcBef>
                  <a:spcPct val="0"/>
                </a:spcBef>
                <a:spcAft>
                  <a:spcPct val="0"/>
                </a:spcAft>
                <a:defRPr/>
              </a:pPr>
              <a:t>16</a:t>
            </a:fld>
            <a:endParaRPr lang="en-US"/>
          </a:p>
        </p:txBody>
      </p:sp>
    </p:spTree>
    <p:extLst>
      <p:ext uri="{BB962C8B-B14F-4D97-AF65-F5344CB8AC3E}">
        <p14:creationId xmlns:p14="http://schemas.microsoft.com/office/powerpoint/2010/main" val="233175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DE1320-D3D7-42BD-9F7D-314CB90003AB}" type="slidenum">
              <a:rPr lang="en-US" smtClean="0"/>
              <a:pPr fontAlgn="base">
                <a:spcBef>
                  <a:spcPct val="0"/>
                </a:spcBef>
                <a:spcAft>
                  <a:spcPct val="0"/>
                </a:spcAft>
                <a:defRPr/>
              </a:pPr>
              <a:t>17</a:t>
            </a:fld>
            <a:endParaRPr lang="en-US"/>
          </a:p>
        </p:txBody>
      </p:sp>
    </p:spTree>
    <p:extLst>
      <p:ext uri="{BB962C8B-B14F-4D97-AF65-F5344CB8AC3E}">
        <p14:creationId xmlns:p14="http://schemas.microsoft.com/office/powerpoint/2010/main" val="4145615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502343-857A-4A61-975B-5952BAEBDC48}" type="slidenum">
              <a:rPr lang="en-US" smtClean="0"/>
              <a:pPr fontAlgn="base">
                <a:spcBef>
                  <a:spcPct val="0"/>
                </a:spcBef>
                <a:spcAft>
                  <a:spcPct val="0"/>
                </a:spcAft>
                <a:defRPr/>
              </a:pPr>
              <a:t>18</a:t>
            </a:fld>
            <a:endParaRPr lang="en-US"/>
          </a:p>
        </p:txBody>
      </p:sp>
    </p:spTree>
    <p:extLst>
      <p:ext uri="{BB962C8B-B14F-4D97-AF65-F5344CB8AC3E}">
        <p14:creationId xmlns:p14="http://schemas.microsoft.com/office/powerpoint/2010/main" val="2286890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4FE6DE-5F33-4825-B6F7-EBBBBB591D8C}" type="slidenum">
              <a:rPr lang="en-US" smtClean="0"/>
              <a:pPr fontAlgn="base">
                <a:spcBef>
                  <a:spcPct val="0"/>
                </a:spcBef>
                <a:spcAft>
                  <a:spcPct val="0"/>
                </a:spcAft>
                <a:defRPr/>
              </a:pPr>
              <a:t>19</a:t>
            </a:fld>
            <a:endParaRPr lang="en-US"/>
          </a:p>
        </p:txBody>
      </p:sp>
    </p:spTree>
    <p:extLst>
      <p:ext uri="{BB962C8B-B14F-4D97-AF65-F5344CB8AC3E}">
        <p14:creationId xmlns:p14="http://schemas.microsoft.com/office/powerpoint/2010/main" val="2700638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reason for the additions  was the failure of the classic Root orthosis to maintain the foot in a less pronated (neutral ) position.</a:t>
            </a:r>
          </a:p>
          <a:p>
            <a:pPr eaLnBrk="1" hangingPunct="1">
              <a:spcBef>
                <a:spcPct val="0"/>
              </a:spcBef>
            </a:pPr>
            <a:r>
              <a:rPr lang="en-US"/>
              <a:t>Philips paper:  Green &amp; Carol: Planal Dominance JAPA, Vol. 74, No. 2, 1984</a:t>
            </a:r>
          </a:p>
          <a:p>
            <a:pPr eaLnBrk="1" hangingPunct="1">
              <a:spcBef>
                <a:spcPct val="0"/>
              </a:spcBef>
            </a:pPr>
            <a:endParaRPr lang="en-US"/>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34DA30-B537-43D4-8CF2-19744622F4D2}" type="slidenum">
              <a:rPr lang="en-US" smtClean="0"/>
              <a:pPr fontAlgn="base">
                <a:spcBef>
                  <a:spcPct val="0"/>
                </a:spcBef>
                <a:spcAft>
                  <a:spcPct val="0"/>
                </a:spcAft>
                <a:defRPr/>
              </a:pPr>
              <a:t>20</a:t>
            </a:fld>
            <a:endParaRPr lang="en-US"/>
          </a:p>
        </p:txBody>
      </p:sp>
    </p:spTree>
    <p:extLst>
      <p:ext uri="{BB962C8B-B14F-4D97-AF65-F5344CB8AC3E}">
        <p14:creationId xmlns:p14="http://schemas.microsoft.com/office/powerpoint/2010/main" val="2945146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83B72510-E251-4B1D-8373-802D780BAD32}" type="slidenum">
              <a:rPr lang="en-US" smtClean="0"/>
              <a:pPr>
                <a:defRPr/>
              </a:pPr>
              <a:t>21</a:t>
            </a:fld>
            <a:endParaRPr lang="en-US"/>
          </a:p>
        </p:txBody>
      </p:sp>
    </p:spTree>
    <p:extLst>
      <p:ext uri="{BB962C8B-B14F-4D97-AF65-F5344CB8AC3E}">
        <p14:creationId xmlns:p14="http://schemas.microsoft.com/office/powerpoint/2010/main" val="3054898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published literature throughout the 1990s is dominated by McPoil and Cornwalls deliberate, I THINK, AND SYSTEMATIC DISMANTLING OF THE Root Paradigm</a:t>
            </a:r>
            <a:r>
              <a:rPr lang="en-US" i="1"/>
              <a:t>.</a:t>
            </a:r>
            <a:endParaRPr lang="en-US"/>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DCBEC4-17BA-412A-A4C9-1056E35DD3CE}" type="slidenum">
              <a:rPr lang="en-US" smtClean="0"/>
              <a:pPr fontAlgn="base">
                <a:spcBef>
                  <a:spcPct val="0"/>
                </a:spcBef>
                <a:spcAft>
                  <a:spcPct val="0"/>
                </a:spcAft>
                <a:defRPr/>
              </a:pPr>
              <a:t>22</a:t>
            </a:fld>
            <a:endParaRPr lang="en-US"/>
          </a:p>
        </p:txBody>
      </p:sp>
    </p:spTree>
    <p:extLst>
      <p:ext uri="{BB962C8B-B14F-4D97-AF65-F5344CB8AC3E}">
        <p14:creationId xmlns:p14="http://schemas.microsoft.com/office/powerpoint/2010/main" val="390983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published literature throughout the 1990s is dominated by McPoil and Cornwalls deliberate I THINK AND SYSTEMATIC DISMANTLING OF THE Root Paradigm</a:t>
            </a:r>
            <a:r>
              <a:rPr lang="en-US" i="1"/>
              <a:t>think)</a:t>
            </a:r>
            <a:endParaRPr lang="en-US"/>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D18724-14C8-40F6-A550-15BDC9A12948}" type="slidenum">
              <a:rPr lang="en-US" smtClean="0"/>
              <a:pPr fontAlgn="base">
                <a:spcBef>
                  <a:spcPct val="0"/>
                </a:spcBef>
                <a:spcAft>
                  <a:spcPct val="0"/>
                </a:spcAft>
                <a:defRPr/>
              </a:pPr>
              <a:t>23</a:t>
            </a:fld>
            <a:endParaRPr lang="en-US"/>
          </a:p>
        </p:txBody>
      </p:sp>
    </p:spTree>
    <p:extLst>
      <p:ext uri="{BB962C8B-B14F-4D97-AF65-F5344CB8AC3E}">
        <p14:creationId xmlns:p14="http://schemas.microsoft.com/office/powerpoint/2010/main" val="1728623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published literature throughout the 1990s is dominated by McPoil and Cornwalls deliberate I THINK AND SYSTEMATIC DISMANTLING OF THE Root Paradigm</a:t>
            </a:r>
            <a:r>
              <a:rPr lang="en-US" i="1"/>
              <a:t>think)</a:t>
            </a:r>
          </a:p>
          <a:p>
            <a:pPr eaLnBrk="1" hangingPunct="1">
              <a:spcBef>
                <a:spcPct val="0"/>
              </a:spcBef>
            </a:pPr>
            <a:endParaRPr lang="en-US" i="1"/>
          </a:p>
          <a:p>
            <a:pPr eaLnBrk="1" hangingPunct="1">
              <a:spcBef>
                <a:spcPct val="0"/>
              </a:spcBef>
            </a:pPr>
            <a:r>
              <a:rPr lang="en-US" i="1"/>
              <a:t>Chen: 12 frozen cadavers. Pressure sensitive film in ant and post facets. Axial load of 600 N. Feet positioned into max articular contacts of both facets.</a:t>
            </a:r>
            <a:endParaRPr lang="en-US"/>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EEDF7C-54A8-4FC0-A35B-00E48C13CEEA}" type="slidenum">
              <a:rPr lang="en-US" smtClean="0"/>
              <a:pPr fontAlgn="base">
                <a:spcBef>
                  <a:spcPct val="0"/>
                </a:spcBef>
                <a:spcAft>
                  <a:spcPct val="0"/>
                </a:spcAft>
                <a:defRPr/>
              </a:pPr>
              <a:t>24</a:t>
            </a:fld>
            <a:endParaRPr lang="en-US"/>
          </a:p>
        </p:txBody>
      </p:sp>
    </p:spTree>
    <p:extLst>
      <p:ext uri="{BB962C8B-B14F-4D97-AF65-F5344CB8AC3E}">
        <p14:creationId xmlns:p14="http://schemas.microsoft.com/office/powerpoint/2010/main" val="345162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D1EDE4A5-3F89-44D8-9A04-6DA6133BDAE2}" type="slidenum">
              <a:rPr lang="en-US" smtClean="0"/>
              <a:pPr>
                <a:defRPr/>
              </a:pPr>
              <a:t>3</a:t>
            </a:fld>
            <a:endParaRPr lang="en-US" dirty="0"/>
          </a:p>
        </p:txBody>
      </p:sp>
    </p:spTree>
    <p:extLst>
      <p:ext uri="{BB962C8B-B14F-4D97-AF65-F5344CB8AC3E}">
        <p14:creationId xmlns:p14="http://schemas.microsoft.com/office/powerpoint/2010/main" val="3699764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published literature throughout the 1990s is dominated by McPoil and Cornwalls deliberate I THINK AND SYSTEMATIC DISMANTLING OF THE Root Paradigm</a:t>
            </a:r>
            <a:r>
              <a:rPr lang="en-US" i="1"/>
              <a:t>think)</a:t>
            </a:r>
          </a:p>
          <a:p>
            <a:pPr eaLnBrk="1" hangingPunct="1">
              <a:spcBef>
                <a:spcPct val="0"/>
              </a:spcBef>
            </a:pPr>
            <a:endParaRPr lang="en-US" i="1"/>
          </a:p>
          <a:p>
            <a:pPr eaLnBrk="1" hangingPunct="1">
              <a:spcBef>
                <a:spcPct val="0"/>
              </a:spcBef>
            </a:pPr>
            <a:r>
              <a:rPr lang="en-US" i="1"/>
              <a:t>Chen: 12 frozen cadavers. Pressure sensitive film in ant and post facets. Axial load of 600 N. Feet positioned into max articular contacts of both facets.</a:t>
            </a:r>
            <a:endParaRPr lang="en-US"/>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04D2D5-BB00-4DA2-BAF5-44CAD2CA563F}" type="slidenum">
              <a:rPr lang="en-US" smtClean="0"/>
              <a:pPr fontAlgn="base">
                <a:spcBef>
                  <a:spcPct val="0"/>
                </a:spcBef>
                <a:spcAft>
                  <a:spcPct val="0"/>
                </a:spcAft>
                <a:defRPr/>
              </a:pPr>
              <a:t>25</a:t>
            </a:fld>
            <a:endParaRPr lang="en-US"/>
          </a:p>
        </p:txBody>
      </p:sp>
    </p:spTree>
    <p:extLst>
      <p:ext uri="{BB962C8B-B14F-4D97-AF65-F5344CB8AC3E}">
        <p14:creationId xmlns:p14="http://schemas.microsoft.com/office/powerpoint/2010/main" val="3156823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BC9DCCB8-2047-4DB7-BCCF-9A493AF0A338}" type="slidenum">
              <a:rPr lang="en-US" smtClean="0"/>
              <a:pPr>
                <a:defRPr/>
              </a:pPr>
              <a:t>26</a:t>
            </a:fld>
            <a:endParaRPr lang="en-US"/>
          </a:p>
        </p:txBody>
      </p:sp>
    </p:spTree>
    <p:extLst>
      <p:ext uri="{BB962C8B-B14F-4D97-AF65-F5344CB8AC3E}">
        <p14:creationId xmlns:p14="http://schemas.microsoft.com/office/powerpoint/2010/main" val="1520035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published literature throughout the 1990s is dominated by McPoil and Cornwalls deliberate I THINK AND SYSTEMATIC DISMANTLING OF THE Root Paradigm</a:t>
            </a:r>
            <a:r>
              <a:rPr lang="en-US" i="1"/>
              <a:t>think)</a:t>
            </a:r>
            <a:endParaRPr lang="en-US"/>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84DDF0-9915-4D57-8A52-414D50BEE364}" type="slidenum">
              <a:rPr lang="en-US" smtClean="0"/>
              <a:pPr fontAlgn="base">
                <a:spcBef>
                  <a:spcPct val="0"/>
                </a:spcBef>
                <a:spcAft>
                  <a:spcPct val="0"/>
                </a:spcAft>
                <a:defRPr/>
              </a:pPr>
              <a:t>27</a:t>
            </a:fld>
            <a:endParaRPr lang="en-US"/>
          </a:p>
        </p:txBody>
      </p:sp>
    </p:spTree>
    <p:extLst>
      <p:ext uri="{BB962C8B-B14F-4D97-AF65-F5344CB8AC3E}">
        <p14:creationId xmlns:p14="http://schemas.microsoft.com/office/powerpoint/2010/main" val="3431181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b="1" dirty="0"/>
              <a:t>Abstract</a:t>
            </a:r>
          </a:p>
          <a:p>
            <a:pPr>
              <a:defRPr/>
            </a:pPr>
            <a:r>
              <a:rPr lang="en-US" b="1" dirty="0"/>
              <a:t>INTRODUCTION: </a:t>
            </a:r>
          </a:p>
          <a:p>
            <a:pPr>
              <a:defRPr/>
            </a:pPr>
            <a:r>
              <a:rPr lang="en-US" dirty="0"/>
              <a:t>Foot orthoses are recommended for individuals with injuries associated with abnormal lower-extremity mechanics. However, the biomechanical effect of these devices is not completely understood. Most clinicians and researchers believe that foot orthoses are effective in reducing some aspect of rearfoot motion. This is important as many injuries are suggested to be the result of increased pronation. Inverted orthoses are a more aggressive treatment in those whose symptoms do not respond to standard orthotics. They are likely to alter motion in all planes. However, no three-dimensional studies have assessed lower-extremity mechanics in individuals wearing inverted orthotics.</a:t>
            </a:r>
          </a:p>
          <a:p>
            <a:pPr>
              <a:defRPr/>
            </a:pPr>
            <a:r>
              <a:rPr lang="en-US" b="1" dirty="0"/>
              <a:t>PURPOSE: </a:t>
            </a:r>
          </a:p>
          <a:p>
            <a:pPr>
              <a:defRPr/>
            </a:pPr>
            <a:r>
              <a:rPr lang="en-US" dirty="0"/>
              <a:t>The purpose of this study was to compare the three-dimensional kinematics and kinetics of the rearfoot and knee during running while varying orthotic intervention.</a:t>
            </a:r>
          </a:p>
          <a:p>
            <a:pPr>
              <a:defRPr/>
            </a:pPr>
            <a:r>
              <a:rPr lang="en-US" b="1" dirty="0"/>
              <a:t>METHODS: </a:t>
            </a:r>
          </a:p>
          <a:p>
            <a:pPr>
              <a:defRPr/>
            </a:pPr>
            <a:r>
              <a:rPr lang="en-US" dirty="0"/>
              <a:t>Eleven subjects were initially fitted with standard foot orthoses and then with inverted orthoses. Three-dimensional kinematic and kinetic data were collected for conditions of no orthoses, standard orthoses, and inverted orthoses.</a:t>
            </a:r>
          </a:p>
          <a:p>
            <a:pPr>
              <a:defRPr/>
            </a:pPr>
            <a:r>
              <a:rPr lang="en-US" b="1" dirty="0"/>
              <a:t>RESULTS: </a:t>
            </a:r>
          </a:p>
          <a:p>
            <a:pPr>
              <a:defRPr/>
            </a:pPr>
            <a:r>
              <a:rPr lang="en-US" dirty="0"/>
              <a:t>There were no differences between conditions in peak rearfoot eversion or rearfoot eversion excursion. Peak rearfoot inversion moment and work were significantly reduced (P = 0.045 and P &lt; 0.001, respectively) in the inverted orthotic condition suggesting a decreased demand on the soft tissue structures that control eversion. Significant differences were seen in tibial rotation (P = 0.043), knee adduction (P = 0.035), and knee abduction moment (P &lt; 0.001) in the inverted orthotic condition, suggesting alterations were made further up the kinetic chain.</a:t>
            </a:r>
          </a:p>
          <a:p>
            <a:pPr>
              <a:defRPr/>
            </a:pPr>
            <a:r>
              <a:rPr lang="en-US" b="1" dirty="0"/>
              <a:t>CONCLUSIONS: </a:t>
            </a:r>
          </a:p>
          <a:p>
            <a:pPr>
              <a:defRPr/>
            </a:pPr>
            <a:r>
              <a:rPr lang="en-US" dirty="0"/>
              <a:t>The differences in kinetic parameters at the rearfoot may result in fewer injuries of the rearfoot soft tissue structures when using inverted orthotics. These alterations in lower-extremity mechanics associated with inverted orthoses provide clinicians some evidence for prescribing this device.</a:t>
            </a:r>
          </a:p>
          <a:p>
            <a:pPr>
              <a:defRPr/>
            </a:pPr>
            <a:endParaRPr lang="en-US" dirty="0"/>
          </a:p>
        </p:txBody>
      </p:sp>
      <p:sp>
        <p:nvSpPr>
          <p:cNvPr id="4" name="Slide Number Placeholder 3"/>
          <p:cNvSpPr>
            <a:spLocks noGrp="1"/>
          </p:cNvSpPr>
          <p:nvPr>
            <p:ph type="sldNum" sz="quarter" idx="5"/>
          </p:nvPr>
        </p:nvSpPr>
        <p:spPr/>
        <p:txBody>
          <a:bodyPr/>
          <a:lstStyle/>
          <a:p>
            <a:pPr>
              <a:defRPr/>
            </a:pPr>
            <a:fld id="{251DD9FF-98FF-49D5-B92F-9C82244EA4E7}" type="slidenum">
              <a:rPr lang="en-US" smtClean="0"/>
              <a:pPr>
                <a:defRPr/>
              </a:pPr>
              <a:t>30</a:t>
            </a:fld>
            <a:endParaRPr lang="en-US"/>
          </a:p>
        </p:txBody>
      </p:sp>
    </p:spTree>
    <p:extLst>
      <p:ext uri="{BB962C8B-B14F-4D97-AF65-F5344CB8AC3E}">
        <p14:creationId xmlns:p14="http://schemas.microsoft.com/office/powerpoint/2010/main" val="1436615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We;ll come to the tissue stress approach in a moment.</a:t>
            </a:r>
          </a:p>
        </p:txBody>
      </p:sp>
      <p:sp>
        <p:nvSpPr>
          <p:cNvPr id="4" name="Slide Number Placeholder 3"/>
          <p:cNvSpPr>
            <a:spLocks noGrp="1"/>
          </p:cNvSpPr>
          <p:nvPr>
            <p:ph type="sldNum" sz="quarter" idx="5"/>
          </p:nvPr>
        </p:nvSpPr>
        <p:spPr/>
        <p:txBody>
          <a:bodyPr/>
          <a:lstStyle/>
          <a:p>
            <a:pPr>
              <a:defRPr/>
            </a:pPr>
            <a:fld id="{07BB634A-F523-4D57-A703-A9F7106802F0}" type="slidenum">
              <a:rPr lang="en-US" smtClean="0"/>
              <a:pPr>
                <a:defRPr/>
              </a:pPr>
              <a:t>34</a:t>
            </a:fld>
            <a:endParaRPr lang="en-US"/>
          </a:p>
        </p:txBody>
      </p:sp>
    </p:spTree>
    <p:extLst>
      <p:ext uri="{BB962C8B-B14F-4D97-AF65-F5344CB8AC3E}">
        <p14:creationId xmlns:p14="http://schemas.microsoft.com/office/powerpoint/2010/main" val="4066479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Due to time restrains I have to limit myself to the paradigm shifts in podiatry</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62B4C5-28A0-49DB-97ED-54D0AAD765EB}" type="slidenum">
              <a:rPr lang="en-US" smtClean="0"/>
              <a:pPr fontAlgn="base">
                <a:spcBef>
                  <a:spcPct val="0"/>
                </a:spcBef>
                <a:spcAft>
                  <a:spcPct val="0"/>
                </a:spcAft>
                <a:defRPr/>
              </a:pPr>
              <a:t>39</a:t>
            </a:fld>
            <a:endParaRPr lang="en-US"/>
          </a:p>
        </p:txBody>
      </p:sp>
    </p:spTree>
    <p:extLst>
      <p:ext uri="{BB962C8B-B14F-4D97-AF65-F5344CB8AC3E}">
        <p14:creationId xmlns:p14="http://schemas.microsoft.com/office/powerpoint/2010/main" val="2829921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Due to time restrains I will limit myself to the paradigm shifts in podiatry</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4D3DA8-62B2-474B-AB81-D6211FF8C291}" type="slidenum">
              <a:rPr lang="en-US" smtClean="0"/>
              <a:pPr fontAlgn="base">
                <a:spcBef>
                  <a:spcPct val="0"/>
                </a:spcBef>
                <a:spcAft>
                  <a:spcPct val="0"/>
                </a:spcAft>
                <a:defRPr/>
              </a:pPr>
              <a:t>43</a:t>
            </a:fld>
            <a:endParaRPr lang="en-US"/>
          </a:p>
        </p:txBody>
      </p:sp>
    </p:spTree>
    <p:extLst>
      <p:ext uri="{BB962C8B-B14F-4D97-AF65-F5344CB8AC3E}">
        <p14:creationId xmlns:p14="http://schemas.microsoft.com/office/powerpoint/2010/main" val="3464300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br>
              <a:rPr lang="en-US"/>
            </a:br>
            <a:r>
              <a:rPr lang="en-US"/>
              <a:t>In The Manufacture and Use of the Functional Foot Orthosis. Karger, Basel, Switzerland, 1991,  I offered the following definition of a functional foot orthosis: "the functional orthosis is an orthopaedic device which is designed to promote structural integrity of the joints of the foot and lower limb, by resisting ground reaction forces that cause abnormal skeletal motion to occur during the stance phase of gait" (Anthony, Raymond J.:).   You an see this is totally kinematic definition.</a:t>
            </a:r>
          </a:p>
          <a:p>
            <a:pPr eaLnBrk="1" hangingPunct="1">
              <a:spcBef>
                <a:spcPct val="0"/>
              </a:spcBef>
            </a:pPr>
            <a:endParaRPr lang="en-US"/>
          </a:p>
          <a:p>
            <a:pPr eaLnBrk="1" hangingPunct="1">
              <a:spcBef>
                <a:spcPct val="0"/>
              </a:spcBef>
            </a:pPr>
            <a:endParaRPr lang="en-US"/>
          </a:p>
          <a:p>
            <a:pPr eaLnBrk="1" hangingPunct="1">
              <a:spcBef>
                <a:spcPct val="0"/>
              </a:spcBef>
            </a:pPr>
            <a:r>
              <a:rPr lang="en-US"/>
              <a:t>Issues with two words in this definition “Medical” and ‘Normal”</a:t>
            </a:r>
          </a:p>
          <a:p>
            <a:pPr eaLnBrk="1" hangingPunct="1">
              <a:spcBef>
                <a:spcPct val="0"/>
              </a:spcBef>
            </a:pPr>
            <a:endParaRPr lang="en-US"/>
          </a:p>
          <a:p>
            <a:pPr eaLnBrk="1" hangingPunct="1">
              <a:spcBef>
                <a:spcPct val="0"/>
              </a:spcBef>
            </a:pPr>
            <a:r>
              <a:rPr lang="en-US"/>
              <a:t>I would tweak Kirby’s definition as follows:</a:t>
            </a:r>
          </a:p>
          <a:p>
            <a:pPr eaLnBrk="1" hangingPunct="1">
              <a:spcBef>
                <a:spcPct val="0"/>
              </a:spcBef>
            </a:pPr>
            <a:endParaRPr lang="en-US"/>
          </a:p>
          <a:p>
            <a:pPr eaLnBrk="1" hangingPunct="1">
              <a:spcBef>
                <a:spcPct val="0"/>
              </a:spcBef>
            </a:pPr>
            <a:r>
              <a:rPr lang="en-US"/>
              <a:t>“An in-shoe device designed to alter the magnitudes, </a:t>
            </a:r>
            <a:r>
              <a:rPr lang="en-US" u="sng">
                <a:solidFill>
                  <a:srgbClr val="FF0000"/>
                </a:solidFill>
              </a:rPr>
              <a:t>direction</a:t>
            </a:r>
            <a:r>
              <a:rPr lang="en-US"/>
              <a:t>, and temporal patterns of the </a:t>
            </a:r>
            <a:r>
              <a:rPr lang="en-US" u="sng"/>
              <a:t>ground reaction force </a:t>
            </a:r>
            <a:r>
              <a:rPr lang="en-US"/>
              <a:t>acting on the plantar surface of the foot in order to promote </a:t>
            </a:r>
            <a:r>
              <a:rPr lang="en-US" u="sng"/>
              <a:t>more efficient </a:t>
            </a:r>
            <a:r>
              <a:rPr lang="en-US"/>
              <a:t>foot and lower extremity function and to decrease pathological stress acting upon the soft-tissue and osseous anatomy of the foot and lower-extremity.”  </a:t>
            </a:r>
          </a:p>
          <a:p>
            <a:pPr eaLnBrk="1" hangingPunct="1">
              <a:spcBef>
                <a:spcPct val="0"/>
              </a:spcBef>
            </a:pPr>
            <a:endParaRPr lang="en-US"/>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40AB29-1E1A-453F-B266-5CE918505778}" type="slidenum">
              <a:rPr lang="en-US" smtClean="0"/>
              <a:pPr fontAlgn="base">
                <a:spcBef>
                  <a:spcPct val="0"/>
                </a:spcBef>
                <a:spcAft>
                  <a:spcPct val="0"/>
                </a:spcAft>
                <a:defRPr/>
              </a:pPr>
              <a:t>45</a:t>
            </a:fld>
            <a:endParaRPr lang="en-US"/>
          </a:p>
        </p:txBody>
      </p:sp>
    </p:spTree>
    <p:extLst>
      <p:ext uri="{BB962C8B-B14F-4D97-AF65-F5344CB8AC3E}">
        <p14:creationId xmlns:p14="http://schemas.microsoft.com/office/powerpoint/2010/main" val="3585402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67F339AA-7E95-41B2-88F7-870A189443FD}" type="slidenum">
              <a:rPr lang="en-US" smtClean="0"/>
              <a:pPr>
                <a:defRPr/>
              </a:pPr>
              <a:t>48</a:t>
            </a:fld>
            <a:endParaRPr lang="en-US" dirty="0"/>
          </a:p>
        </p:txBody>
      </p:sp>
    </p:spTree>
    <p:extLst>
      <p:ext uri="{BB962C8B-B14F-4D97-AF65-F5344CB8AC3E}">
        <p14:creationId xmlns:p14="http://schemas.microsoft.com/office/powerpoint/2010/main" val="3840636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7EB2E8B-614A-4C8B-BF5F-56787966B670}" type="slidenum">
              <a:rPr lang="en-US" smtClean="0"/>
              <a:pPr>
                <a:defRPr/>
              </a:pPr>
              <a:t>49</a:t>
            </a:fld>
            <a:endParaRPr lang="en-US"/>
          </a:p>
        </p:txBody>
      </p:sp>
    </p:spTree>
    <p:extLst>
      <p:ext uri="{BB962C8B-B14F-4D97-AF65-F5344CB8AC3E}">
        <p14:creationId xmlns:p14="http://schemas.microsoft.com/office/powerpoint/2010/main" val="262365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0C93260-FB7D-4544-A9FA-4B0B768B32B9}" type="slidenum">
              <a:rPr lang="en-US" smtClean="0"/>
              <a:pPr>
                <a:defRPr/>
              </a:pPr>
              <a:t>6</a:t>
            </a:fld>
            <a:endParaRPr lang="en-US"/>
          </a:p>
        </p:txBody>
      </p:sp>
    </p:spTree>
    <p:extLst>
      <p:ext uri="{BB962C8B-B14F-4D97-AF65-F5344CB8AC3E}">
        <p14:creationId xmlns:p14="http://schemas.microsoft.com/office/powerpoint/2010/main" val="2903175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Every single modification or design feature that exists and can be incorporated into an orthosis will change one or more of A, B, C and in turn will more than likely alter kinetics at the foot-orthosis interface via one (or more) of 1, 2, 3.  It is making these decisions in the context of a real person with a real pathology that should be the goal of anyone implementing orthoses therapy as part of a rehabilitation strategy.</a:t>
            </a:r>
          </a:p>
        </p:txBody>
      </p:sp>
      <p:sp>
        <p:nvSpPr>
          <p:cNvPr id="4" name="Slide Number Placeholder 3"/>
          <p:cNvSpPr>
            <a:spLocks noGrp="1"/>
          </p:cNvSpPr>
          <p:nvPr>
            <p:ph type="sldNum" sz="quarter" idx="5"/>
          </p:nvPr>
        </p:nvSpPr>
        <p:spPr/>
        <p:txBody>
          <a:bodyPr/>
          <a:lstStyle/>
          <a:p>
            <a:pPr>
              <a:defRPr/>
            </a:pPr>
            <a:fld id="{072ECC52-6DD0-4781-B717-A4C8425BF6DF}" type="slidenum">
              <a:rPr lang="en-US" smtClean="0"/>
              <a:pPr>
                <a:defRPr/>
              </a:pPr>
              <a:t>53</a:t>
            </a:fld>
            <a:endParaRPr lang="en-US"/>
          </a:p>
        </p:txBody>
      </p:sp>
    </p:spTree>
    <p:extLst>
      <p:ext uri="{BB962C8B-B14F-4D97-AF65-F5344CB8AC3E}">
        <p14:creationId xmlns:p14="http://schemas.microsoft.com/office/powerpoint/2010/main" val="3716618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B74EB9EB-F7C3-4B89-8644-20E1C7E47781}" type="slidenum">
              <a:rPr lang="en-US" smtClean="0"/>
              <a:pPr>
                <a:defRPr/>
              </a:pPr>
              <a:t>57</a:t>
            </a:fld>
            <a:endParaRPr lang="en-US"/>
          </a:p>
        </p:txBody>
      </p:sp>
    </p:spTree>
    <p:extLst>
      <p:ext uri="{BB962C8B-B14F-4D97-AF65-F5344CB8AC3E}">
        <p14:creationId xmlns:p14="http://schemas.microsoft.com/office/powerpoint/2010/main" val="3586916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I’ll use Newton/cm instead of Newton/meter.</a:t>
            </a:r>
          </a:p>
        </p:txBody>
      </p:sp>
      <p:sp>
        <p:nvSpPr>
          <p:cNvPr id="4" name="Slide Number Placeholder 3"/>
          <p:cNvSpPr>
            <a:spLocks noGrp="1"/>
          </p:cNvSpPr>
          <p:nvPr>
            <p:ph type="sldNum" sz="quarter" idx="5"/>
          </p:nvPr>
        </p:nvSpPr>
        <p:spPr/>
        <p:txBody>
          <a:bodyPr/>
          <a:lstStyle/>
          <a:p>
            <a:pPr>
              <a:defRPr/>
            </a:pPr>
            <a:fld id="{2D09BCD1-B3CC-4B31-BB66-ABD340AFF415}" type="slidenum">
              <a:rPr lang="en-US" smtClean="0"/>
              <a:pPr>
                <a:defRPr/>
              </a:pPr>
              <a:t>62</a:t>
            </a:fld>
            <a:endParaRPr lang="en-US"/>
          </a:p>
        </p:txBody>
      </p:sp>
    </p:spTree>
    <p:extLst>
      <p:ext uri="{BB962C8B-B14F-4D97-AF65-F5344CB8AC3E}">
        <p14:creationId xmlns:p14="http://schemas.microsoft.com/office/powerpoint/2010/main" val="388021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22E2CCA2-DB0A-442A-8150-AD1C47223650}" type="slidenum">
              <a:rPr lang="en-US" smtClean="0"/>
              <a:pPr>
                <a:defRPr/>
              </a:pPr>
              <a:t>7</a:t>
            </a:fld>
            <a:endParaRPr lang="en-US"/>
          </a:p>
        </p:txBody>
      </p:sp>
    </p:spTree>
    <p:extLst>
      <p:ext uri="{BB962C8B-B14F-4D97-AF65-F5344CB8AC3E}">
        <p14:creationId xmlns:p14="http://schemas.microsoft.com/office/powerpoint/2010/main" val="235569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DFB26624-50B5-4E3C-B2FE-CD054619EB81}" type="slidenum">
              <a:rPr lang="en-US" smtClean="0"/>
              <a:pPr>
                <a:defRPr/>
              </a:pPr>
              <a:t>8</a:t>
            </a:fld>
            <a:endParaRPr lang="en-US"/>
          </a:p>
        </p:txBody>
      </p:sp>
    </p:spTree>
    <p:extLst>
      <p:ext uri="{BB962C8B-B14F-4D97-AF65-F5344CB8AC3E}">
        <p14:creationId xmlns:p14="http://schemas.microsoft.com/office/powerpoint/2010/main" val="2206792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A1A3C57-07D2-4872-BE9B-F4FEC79585EB}" type="slidenum">
              <a:rPr lang="en-US" smtClean="0"/>
              <a:pPr>
                <a:defRPr/>
              </a:pPr>
              <a:t>9</a:t>
            </a:fld>
            <a:endParaRPr lang="en-US"/>
          </a:p>
        </p:txBody>
      </p:sp>
    </p:spTree>
    <p:extLst>
      <p:ext uri="{BB962C8B-B14F-4D97-AF65-F5344CB8AC3E}">
        <p14:creationId xmlns:p14="http://schemas.microsoft.com/office/powerpoint/2010/main" val="174538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Objective: To quantify the effects of medial foot orthoses on skeletal movements of the calcaneus and tibia during the stance phase of running. 5 healthy male subjects.  Cortical bone pins in the feet and surface markers on the  shoe  Three dimensional tibio-calcaneal rotations were determined using a joint coordination system  Eversion – skeletal and shoe, and tibial rotation were calculated.</a:t>
            </a:r>
          </a:p>
        </p:txBody>
      </p:sp>
      <p:sp>
        <p:nvSpPr>
          <p:cNvPr id="4" name="Slide Number Placeholder 3"/>
          <p:cNvSpPr>
            <a:spLocks noGrp="1"/>
          </p:cNvSpPr>
          <p:nvPr>
            <p:ph type="sldNum" sz="quarter" idx="5"/>
          </p:nvPr>
        </p:nvSpPr>
        <p:spPr/>
        <p:txBody>
          <a:bodyPr/>
          <a:lstStyle/>
          <a:p>
            <a:pPr>
              <a:defRPr/>
            </a:pPr>
            <a:fld id="{2F0B0A9F-8718-4DC4-8D57-04E75A8C90E4}" type="slidenum">
              <a:rPr lang="en-US" smtClean="0"/>
              <a:pPr>
                <a:defRPr/>
              </a:pPr>
              <a:t>10</a:t>
            </a:fld>
            <a:endParaRPr lang="en-US"/>
          </a:p>
        </p:txBody>
      </p:sp>
    </p:spTree>
    <p:extLst>
      <p:ext uri="{BB962C8B-B14F-4D97-AF65-F5344CB8AC3E}">
        <p14:creationId xmlns:p14="http://schemas.microsoft.com/office/powerpoint/2010/main" val="409787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b="1" dirty="0"/>
              <a:t>PURPOSE: </a:t>
            </a:r>
          </a:p>
          <a:p>
            <a:pPr>
              <a:defRPr/>
            </a:pPr>
            <a:r>
              <a:rPr lang="en-US" dirty="0"/>
              <a:t>The purpose of this study was to quantify changes in foot eversion and tibial rotation during running resulting from systematic changes of material composition of five shoe inserts of the same shape.</a:t>
            </a:r>
          </a:p>
          <a:p>
            <a:pPr>
              <a:defRPr/>
            </a:pPr>
            <a:r>
              <a:rPr lang="en-US" b="1" dirty="0"/>
              <a:t>METHODS: </a:t>
            </a:r>
          </a:p>
          <a:p>
            <a:pPr>
              <a:defRPr/>
            </a:pPr>
            <a:r>
              <a:rPr lang="en-US" dirty="0"/>
              <a:t>Tests were performed with 12 subjects. The inserts had a </a:t>
            </a:r>
            <a:r>
              <a:rPr lang="en-US" dirty="0" err="1"/>
              <a:t>bilayer</a:t>
            </a:r>
            <a:r>
              <a:rPr lang="en-US" dirty="0"/>
              <a:t> design using two different materials at the top and bottom of the insert. The functional kinematic variables examined in this study were the foot-leg in-eversion angle, and the leg-foot tibial rotation. Additionally, the subject characteristics of arch height, relative arch deformation, and active range of motion were quantified. The statistical analysis used was a two way repeated measures MANOVA (within trials and inserts).</a:t>
            </a:r>
          </a:p>
          <a:p>
            <a:pPr>
              <a:defRPr/>
            </a:pPr>
            <a:r>
              <a:rPr lang="en-US" b="1" dirty="0"/>
              <a:t>RESULTS: </a:t>
            </a:r>
          </a:p>
          <a:p>
            <a:pPr>
              <a:defRPr/>
            </a:pPr>
            <a:r>
              <a:rPr lang="en-US" dirty="0"/>
              <a:t>The average group changes resulting from the studied inserts in total shoe eversion, total foot eversion, and total internal tibial rotation were typically smaller than 1 degree when compared with the no-insert condition and were statistically not significant. The measured ranges of total foot eversion for all subjects were smallest for the softest and about twice as large for the hardest insert construction. Thus, the soft insert construction was more restrictive, forcing all feet into a similar movement pattern, whereas the harder combinations allowed for more individual variation of foot and leg movement and did not force the foot into a preset movement pattern. The individual results showed substantial differences between subjects and a trend: Subjects who generally showed a reduction of tibial rotation with all tested inserts typically had a flexible foot. However, subjects who generally showed an increase of tibial rotation typically had a stiff foot.</a:t>
            </a:r>
          </a:p>
          <a:p>
            <a:pPr>
              <a:defRPr/>
            </a:pPr>
            <a:endParaRPr lang="en-US" dirty="0"/>
          </a:p>
          <a:p>
            <a:pPr>
              <a:defRPr/>
            </a:pPr>
            <a:endParaRPr lang="en-US" dirty="0"/>
          </a:p>
          <a:p>
            <a:pPr>
              <a:defRPr/>
            </a:pPr>
            <a:endParaRPr lang="en-US" dirty="0"/>
          </a:p>
        </p:txBody>
      </p:sp>
      <p:sp>
        <p:nvSpPr>
          <p:cNvPr id="4" name="Slide Number Placeholder 3"/>
          <p:cNvSpPr>
            <a:spLocks noGrp="1"/>
          </p:cNvSpPr>
          <p:nvPr>
            <p:ph type="sldNum" sz="quarter" idx="5"/>
          </p:nvPr>
        </p:nvSpPr>
        <p:spPr/>
        <p:txBody>
          <a:bodyPr/>
          <a:lstStyle/>
          <a:p>
            <a:pPr>
              <a:defRPr/>
            </a:pPr>
            <a:fld id="{513E3524-7C5C-4ADC-B138-018204972EB0}" type="slidenum">
              <a:rPr lang="en-US" smtClean="0"/>
              <a:pPr>
                <a:defRPr/>
              </a:pPr>
              <a:t>11</a:t>
            </a:fld>
            <a:endParaRPr lang="en-US"/>
          </a:p>
        </p:txBody>
      </p:sp>
    </p:spTree>
    <p:extLst>
      <p:ext uri="{BB962C8B-B14F-4D97-AF65-F5344CB8AC3E}">
        <p14:creationId xmlns:p14="http://schemas.microsoft.com/office/powerpoint/2010/main" val="642772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4768C-AB95-7548-AF55-36AE3A7DA929}" type="slidenum">
              <a:rPr lang="en-US" smtClean="0"/>
              <a:pPr/>
              <a:t>12</a:t>
            </a:fld>
            <a:endParaRPr lang="en-US"/>
          </a:p>
        </p:txBody>
      </p:sp>
    </p:spTree>
    <p:extLst>
      <p:ext uri="{BB962C8B-B14F-4D97-AF65-F5344CB8AC3E}">
        <p14:creationId xmlns:p14="http://schemas.microsoft.com/office/powerpoint/2010/main" val="2042681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39555" y="1468936"/>
            <a:ext cx="6877733" cy="821880"/>
          </a:xfrm>
        </p:spPr>
        <p:txBody>
          <a:bodyPr>
            <a:noAutofit/>
          </a:bodyPr>
          <a:lstStyle>
            <a:lvl1pPr>
              <a:defRPr sz="4000"/>
            </a:lvl1pPr>
          </a:lstStyle>
          <a:p>
            <a:r>
              <a:rPr lang="en-US" dirty="0"/>
              <a:t>Click to edit Master title style</a:t>
            </a:r>
          </a:p>
        </p:txBody>
      </p:sp>
      <p:sp>
        <p:nvSpPr>
          <p:cNvPr id="3" name="Subtitle 2"/>
          <p:cNvSpPr>
            <a:spLocks noGrp="1"/>
          </p:cNvSpPr>
          <p:nvPr>
            <p:ph type="subTitle" idx="1"/>
          </p:nvPr>
        </p:nvSpPr>
        <p:spPr>
          <a:xfrm>
            <a:off x="1787034" y="2429368"/>
            <a:ext cx="6877732" cy="1075097"/>
          </a:xfrm>
        </p:spPr>
        <p:txBody>
          <a:bodyPr>
            <a:normAutofit/>
          </a:bodyPr>
          <a:lstStyle>
            <a:lvl1pPr marL="0" indent="0" algn="l">
              <a:buNone/>
              <a:defRPr sz="2000">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9900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1A8880-565D-4132-8F63-8767949BFB2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551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419750"/>
          </a:xfrm>
        </p:spPr>
        <p:txBody>
          <a:bodyPr>
            <a:normAutofit/>
          </a:bodyPr>
          <a:lstStyle>
            <a:lvl1pPr>
              <a:defRPr sz="2400" b="1"/>
            </a:lvl1pPr>
          </a:lstStyle>
          <a:p>
            <a:r>
              <a:rPr lang="en-US"/>
              <a:t>Click to edit Master title style</a:t>
            </a:r>
          </a:p>
        </p:txBody>
      </p:sp>
      <p:sp>
        <p:nvSpPr>
          <p:cNvPr id="3" name="Content Placeholder 2"/>
          <p:cNvSpPr>
            <a:spLocks noGrp="1"/>
          </p:cNvSpPr>
          <p:nvPr>
            <p:ph idx="1"/>
          </p:nvPr>
        </p:nvSpPr>
        <p:spPr>
          <a:xfrm>
            <a:off x="628650" y="826078"/>
            <a:ext cx="7886700" cy="3806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1A8880-565D-4132-8F63-8767949BFB2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7" name="Picture 6" descr="BIOPED_1_COLOUR_CORP_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4436" y="4722070"/>
            <a:ext cx="381750" cy="308989"/>
          </a:xfrm>
          <a:prstGeom prst="rect">
            <a:avLst/>
          </a:prstGeom>
        </p:spPr>
      </p:pic>
      <p:pic>
        <p:nvPicPr>
          <p:cNvPr id="8" name="Picture 7" descr="e3-pp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2418" y="4705372"/>
            <a:ext cx="790146" cy="383298"/>
          </a:xfrm>
          <a:prstGeom prst="rect">
            <a:avLst/>
          </a:prstGeom>
        </p:spPr>
      </p:pic>
    </p:spTree>
    <p:extLst>
      <p:ext uri="{BB962C8B-B14F-4D97-AF65-F5344CB8AC3E}">
        <p14:creationId xmlns:p14="http://schemas.microsoft.com/office/powerpoint/2010/main" val="12845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1A8880-565D-4132-8F63-8767949BFB2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3985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1A8880-565D-4132-8F63-8767949BFB2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56530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01A8880-565D-4132-8F63-8767949BFB2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0341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01A8880-565D-4132-8F63-8767949BFB2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81496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01A8880-565D-4132-8F63-8767949BFB2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62741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1A8880-565D-4132-8F63-8767949BFB2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32641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1A8880-565D-4132-8F63-8767949BFB2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4106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1A8880-565D-4132-8F63-8767949BFB2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22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51540" y="375302"/>
            <a:ext cx="7143760" cy="527805"/>
          </a:xfrm>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lnSpc>
                <a:spcPct val="120000"/>
              </a:lnSpc>
              <a:defRPr sz="2000"/>
            </a:lvl1pPr>
            <a:lvl2pPr>
              <a:lnSpc>
                <a:spcPct val="120000"/>
              </a:lnSpc>
              <a:defRPr sz="1600"/>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4832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1A8880-565D-4132-8F63-8767949BFB2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3779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57807" y="480256"/>
            <a:ext cx="6213484" cy="1093807"/>
          </a:xfrm>
        </p:spPr>
        <p:txBody>
          <a:bodyPr/>
          <a:lstStyle/>
          <a:p>
            <a:r>
              <a:rPr lang="en-US"/>
              <a:t>Click to edit Master title style</a:t>
            </a:r>
          </a:p>
        </p:txBody>
      </p:sp>
      <p:sp>
        <p:nvSpPr>
          <p:cNvPr id="3" name="Content Placeholder 2"/>
          <p:cNvSpPr>
            <a:spLocks noGrp="1"/>
          </p:cNvSpPr>
          <p:nvPr>
            <p:ph sz="half" idx="1"/>
          </p:nvPr>
        </p:nvSpPr>
        <p:spPr>
          <a:xfrm>
            <a:off x="1857809" y="1574062"/>
            <a:ext cx="303139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39897" y="1574062"/>
            <a:ext cx="303139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481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6329" y="553182"/>
            <a:ext cx="6664527" cy="109380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98460" y="1792324"/>
            <a:ext cx="3413053"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798460" y="2272147"/>
            <a:ext cx="3413053" cy="24729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48592" y="1792324"/>
            <a:ext cx="3414394"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48592" y="2272147"/>
            <a:ext cx="3414394" cy="24729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1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43041" y="339519"/>
            <a:ext cx="6848728" cy="1093807"/>
          </a:xfrm>
        </p:spPr>
        <p:txBody>
          <a:bodyPr/>
          <a:lstStyle/>
          <a:p>
            <a:r>
              <a:rPr lang="en-US"/>
              <a:t>Click to edit Master title style</a:t>
            </a:r>
          </a:p>
        </p:txBody>
      </p:sp>
    </p:spTree>
    <p:extLst>
      <p:ext uri="{BB962C8B-B14F-4D97-AF65-F5344CB8AC3E}">
        <p14:creationId xmlns:p14="http://schemas.microsoft.com/office/powerpoint/2010/main" val="75614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15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0504" y="454063"/>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548354" y="454063"/>
            <a:ext cx="4140154"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30504" y="1325601"/>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44448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27157"/>
            <a:ext cx="6682566"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86289"/>
            <a:ext cx="6682566"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52212"/>
            <a:ext cx="6682566"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23236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AC6C0E1C-6ECD-47C0-9C2F-663DD9E1931E}" type="datetimeFigureOut">
              <a:rPr lang="en-US"/>
              <a:pPr>
                <a:defRPr/>
              </a:pPr>
              <a:t>11/22/2024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1145" y="373725"/>
            <a:ext cx="7143760" cy="523426"/>
          </a:xfrm>
          <a:prstGeom prst="rect">
            <a:avLst/>
          </a:prstGeom>
          <a:noFill/>
        </p:spPr>
        <p:txBody>
          <a:bodyPr vert="horz" lIns="91438" tIns="45719" rIns="91438" bIns="45719" rtlCol="0" anchor="ctr">
            <a:noAutofit/>
          </a:bodyPr>
          <a:lstStyle/>
          <a:p>
            <a:r>
              <a:rPr lang="en-US" dirty="0"/>
              <a:t>Click to edit Master title style</a:t>
            </a:r>
          </a:p>
        </p:txBody>
      </p:sp>
      <p:sp>
        <p:nvSpPr>
          <p:cNvPr id="3" name="Text Placeholder 2"/>
          <p:cNvSpPr>
            <a:spLocks noGrp="1"/>
          </p:cNvSpPr>
          <p:nvPr>
            <p:ph type="body" idx="1"/>
          </p:nvPr>
        </p:nvSpPr>
        <p:spPr>
          <a:xfrm>
            <a:off x="1442251" y="1109134"/>
            <a:ext cx="7143760" cy="3306576"/>
          </a:xfrm>
          <a:prstGeom prst="rect">
            <a:avLst/>
          </a:prstGeom>
        </p:spPr>
        <p:txBody>
          <a:bodyPr vert="horz" lIns="91438" tIns="45719" rIns="91438" bIns="4571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3"/>
          </p:nvPr>
        </p:nvSpPr>
        <p:spPr>
          <a:xfrm>
            <a:off x="3124200" y="6356351"/>
            <a:ext cx="28956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11" name="TextBox 10"/>
          <p:cNvSpPr txBox="1"/>
          <p:nvPr userDrawn="1"/>
        </p:nvSpPr>
        <p:spPr>
          <a:xfrm>
            <a:off x="91440" y="4754880"/>
            <a:ext cx="8968154" cy="253914"/>
          </a:xfrm>
          <a:prstGeom prst="rect">
            <a:avLst/>
          </a:prstGeom>
          <a:noFill/>
        </p:spPr>
        <p:txBody>
          <a:bodyPr wrap="square" lIns="91438" tIns="45719" rIns="91438" bIns="45719" rtlCol="0">
            <a:spAutoFit/>
          </a:bodyPr>
          <a:lstStyle/>
          <a:p>
            <a:pPr algn="ctr"/>
            <a:r>
              <a:rPr lang="en-US" sz="1050" b="1" i="0" dirty="0">
                <a:solidFill>
                  <a:schemeClr val="tx1"/>
                </a:solidFill>
                <a:latin typeface="Arial"/>
                <a:cs typeface="Arial"/>
              </a:rPr>
              <a:t>Annual Conference, 2020</a:t>
            </a:r>
            <a:endParaRPr lang="en-US" sz="1050" i="0" dirty="0">
              <a:solidFill>
                <a:schemeClr val="tx1"/>
              </a:solidFill>
              <a:latin typeface="Arial"/>
              <a:cs typeface="Arial"/>
            </a:endParaRPr>
          </a:p>
        </p:txBody>
      </p:sp>
      <p:pic>
        <p:nvPicPr>
          <p:cNvPr id="12" name="Picture 11" descr="footprint2.jpg"/>
          <p:cNvPicPr>
            <a:picLocks noChangeAspect="1"/>
          </p:cNvPicPr>
          <p:nvPr userDrawn="1"/>
        </p:nvPicPr>
        <p:blipFill>
          <a:blip r:embed="rId11">
            <a:alphaModFix amt="13000"/>
            <a:extLst>
              <a:ext uri="{28A0092B-C50C-407E-A947-70E740481C1C}">
                <a14:useLocalDpi xmlns:a14="http://schemas.microsoft.com/office/drawing/2010/main" val="0"/>
              </a:ext>
            </a:extLst>
          </a:blip>
          <a:stretch>
            <a:fillRect/>
          </a:stretch>
        </p:blipFill>
        <p:spPr>
          <a:xfrm flipH="1">
            <a:off x="6532374" y="1709693"/>
            <a:ext cx="2917182" cy="3769183"/>
          </a:xfrm>
          <a:prstGeom prst="rect">
            <a:avLst/>
          </a:prstGeom>
        </p:spPr>
      </p:pic>
      <p:pic>
        <p:nvPicPr>
          <p:cNvPr id="8" name="Picture 7" descr="A close up of a logo&#10;&#10;Description automatically generated">
            <a:extLst>
              <a:ext uri="{FF2B5EF4-FFF2-40B4-BE49-F238E27FC236}">
                <a16:creationId xmlns:a16="http://schemas.microsoft.com/office/drawing/2014/main" id="{0EDF99B3-80E0-475C-A5F8-5C635CB01C95}"/>
              </a:ext>
            </a:extLst>
          </p:cNvPr>
          <p:cNvPicPr>
            <a:picLocks noChangeAspect="1"/>
          </p:cNvPicPr>
          <p:nvPr userDrawn="1"/>
        </p:nvPicPr>
        <p:blipFill>
          <a:blip r:embed="rId12"/>
          <a:stretch>
            <a:fillRect/>
          </a:stretch>
        </p:blipFill>
        <p:spPr>
          <a:xfrm>
            <a:off x="340107" y="4324624"/>
            <a:ext cx="1981200" cy="1114425"/>
          </a:xfrm>
          <a:prstGeom prst="rect">
            <a:avLst/>
          </a:prstGeom>
        </p:spPr>
      </p:pic>
    </p:spTree>
    <p:extLst>
      <p:ext uri="{BB962C8B-B14F-4D97-AF65-F5344CB8AC3E}">
        <p14:creationId xmlns:p14="http://schemas.microsoft.com/office/powerpoint/2010/main" val="39192048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93" r:id="rId9"/>
  </p:sldLayoutIdLst>
  <p:hf hdr="0" ftr="0" dt="0"/>
  <p:txStyles>
    <p:titleStyle>
      <a:lvl1pPr algn="l" defTabSz="457189" rtl="0" eaLnBrk="1" latinLnBrk="0" hangingPunct="1">
        <a:lnSpc>
          <a:spcPts val="5420"/>
        </a:lnSpc>
        <a:spcBef>
          <a:spcPct val="0"/>
        </a:spcBef>
        <a:spcAft>
          <a:spcPts val="0"/>
        </a:spcAft>
        <a:buNone/>
        <a:defRPr sz="3200" b="1" kern="1200" spc="-100">
          <a:solidFill>
            <a:schemeClr val="tx1">
              <a:lumMod val="65000"/>
              <a:lumOff val="35000"/>
            </a:schemeClr>
          </a:solidFill>
          <a:latin typeface="Arial"/>
          <a:ea typeface="+mj-ea"/>
          <a:cs typeface="Arial"/>
        </a:defRPr>
      </a:lvl1pPr>
    </p:titleStyle>
    <p:bodyStyle>
      <a:lvl1pPr marL="0" indent="0" algn="l" defTabSz="457189" rtl="0" eaLnBrk="1" latinLnBrk="0" hangingPunct="1">
        <a:lnSpc>
          <a:spcPct val="120000"/>
        </a:lnSpc>
        <a:spcBef>
          <a:spcPts val="0"/>
        </a:spcBef>
        <a:buFont typeface="Arial"/>
        <a:buNone/>
        <a:defRPr sz="2000" kern="1200" spc="0" baseline="0">
          <a:solidFill>
            <a:schemeClr val="bg1">
              <a:lumMod val="50000"/>
            </a:schemeClr>
          </a:solidFill>
          <a:latin typeface="Arial"/>
          <a:ea typeface="+mn-ea"/>
          <a:cs typeface="Arial"/>
        </a:defRPr>
      </a:lvl1pPr>
      <a:lvl2pPr marL="457188" indent="0" algn="l" defTabSz="457189" rtl="0" eaLnBrk="1" latinLnBrk="0" hangingPunct="1">
        <a:lnSpc>
          <a:spcPct val="120000"/>
        </a:lnSpc>
        <a:spcBef>
          <a:spcPts val="0"/>
        </a:spcBef>
        <a:buFont typeface="Arial"/>
        <a:buNone/>
        <a:defRPr sz="1800" kern="1200" spc="0">
          <a:solidFill>
            <a:schemeClr val="bg1">
              <a:lumMod val="50000"/>
            </a:schemeClr>
          </a:solidFill>
          <a:latin typeface="Arial"/>
          <a:ea typeface="+mn-ea"/>
          <a:cs typeface="Arial"/>
        </a:defRPr>
      </a:lvl2pPr>
      <a:lvl3pPr marL="914378" indent="0" algn="l" defTabSz="457189" rtl="0" eaLnBrk="1" latinLnBrk="0" hangingPunct="1">
        <a:lnSpc>
          <a:spcPct val="120000"/>
        </a:lnSpc>
        <a:spcBef>
          <a:spcPts val="0"/>
        </a:spcBef>
        <a:buFont typeface="Arial"/>
        <a:buNone/>
        <a:defRPr sz="1600" kern="1200" spc="0">
          <a:solidFill>
            <a:schemeClr val="bg1">
              <a:lumMod val="50000"/>
            </a:schemeClr>
          </a:solidFill>
          <a:latin typeface="Arial"/>
          <a:ea typeface="+mn-ea"/>
          <a:cs typeface="Arial"/>
        </a:defRPr>
      </a:lvl3pPr>
      <a:lvl4pPr marL="1371566" indent="0" algn="l" defTabSz="457189" rtl="0" eaLnBrk="1" latinLnBrk="0" hangingPunct="1">
        <a:lnSpc>
          <a:spcPct val="120000"/>
        </a:lnSpc>
        <a:spcBef>
          <a:spcPts val="0"/>
        </a:spcBef>
        <a:buFont typeface="Arial"/>
        <a:buNone/>
        <a:defRPr sz="1400" kern="1200" spc="0">
          <a:solidFill>
            <a:schemeClr val="bg1">
              <a:lumMod val="50000"/>
            </a:schemeClr>
          </a:solidFill>
          <a:latin typeface="Arial"/>
          <a:ea typeface="+mn-ea"/>
          <a:cs typeface="Arial"/>
        </a:defRPr>
      </a:lvl4pPr>
      <a:lvl5pPr marL="1828754" indent="0" algn="l" defTabSz="457189" rtl="0" eaLnBrk="1" latinLnBrk="0" hangingPunct="1">
        <a:lnSpc>
          <a:spcPct val="120000"/>
        </a:lnSpc>
        <a:spcBef>
          <a:spcPts val="0"/>
        </a:spcBef>
        <a:buFont typeface="Arial"/>
        <a:buNone/>
        <a:defRPr sz="1400" kern="1200" spc="0">
          <a:solidFill>
            <a:schemeClr val="bg1">
              <a:lumMod val="50000"/>
            </a:schemeClr>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701A8880-565D-4132-8F63-8767949BFB2A}" type="slidenum">
              <a:rPr lang="en-US" smtClean="0">
                <a:solidFill>
                  <a:prstClr val="black">
                    <a:tint val="75000"/>
                  </a:prstClr>
                </a:solidFill>
                <a:latin typeface="Calibri"/>
              </a:rPr>
              <a:pPr defTabSz="685800"/>
              <a:t>‹#›</a:t>
            </a:fld>
            <a:endParaRPr lang="en-US">
              <a:solidFill>
                <a:prstClr val="black">
                  <a:tint val="75000"/>
                </a:prstClr>
              </a:solidFill>
              <a:latin typeface="Calibri"/>
            </a:endParaRPr>
          </a:p>
        </p:txBody>
      </p:sp>
    </p:spTree>
    <p:extLst>
      <p:ext uri="{BB962C8B-B14F-4D97-AF65-F5344CB8AC3E}">
        <p14:creationId xmlns:p14="http://schemas.microsoft.com/office/powerpoint/2010/main" val="217337989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hyperlink" Target="http://www.google.com/url?sa=i&amp;source=images&amp;cd=&amp;docid=b2CAKcB4bQNDMM&amp;tbnid=Ctnz2YmdayIavM:&amp;ved=0CAgQjRwwAA&amp;url=http://www.drblakeshealingsole.com/2010/09/inverted-orthotic-technique-determining.html&amp;ei=T3tFUuC3KcjPiwL9-IDYDg&amp;psig=AFQjCNGR07wRxGDCo1v1x11FohzPDlXjRw&amp;ust=1380371663716918"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docid=KtHeptv8W4h1AM&amp;tbnid=ONNZemWdbTJoBM:&amp;ved=0CAUQjRw&amp;url=http://www.sciencedirect.com/science/article/pii/S1521694212000605&amp;ei=a25NUrnfJMKDjALHyoCgAg&amp;psig=AFQjCNFfpUNuRD1axqHbAMqSgUcjcdxlrg&amp;ust=1380892524789016"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lbeBjjVS12r3AM&amp;tbnid=jJn2UrVrN8f5ZM:&amp;ved=0CAUQjRw&amp;url=http://www.aaronswansonpt.com/pathomechanics-of-the-foot/&amp;ei=G5RSUvzfAeHFigKfmIDgBg&amp;bvm=bv.53537100,d.cGE&amp;psig=AFQjCNE3Xget1gnbjvG_clKFjG4GI6i8qw&amp;ust=138122987975977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upload.wikimedia.org/wikipedia/commons/4/46/Robert_leighton.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4"/>
          <p:cNvSpPr/>
          <p:nvPr/>
        </p:nvSpPr>
        <p:spPr>
          <a:xfrm>
            <a:off x="0" y="0"/>
            <a:ext cx="9144000" cy="51435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solidFill>
                <a:prstClr val="white"/>
              </a:solidFill>
              <a:latin typeface="Calibri"/>
            </a:endParaRPr>
          </a:p>
        </p:txBody>
      </p:sp>
      <p:sp>
        <p:nvSpPr>
          <p:cNvPr id="19" name="TextBox 18"/>
          <p:cNvSpPr txBox="1"/>
          <p:nvPr/>
        </p:nvSpPr>
        <p:spPr>
          <a:xfrm>
            <a:off x="3928883" y="1608859"/>
            <a:ext cx="4912272" cy="605292"/>
          </a:xfrm>
          <a:prstGeom prst="rect">
            <a:avLst/>
          </a:prstGeom>
          <a:noFill/>
        </p:spPr>
        <p:txBody>
          <a:bodyPr wrap="square" lIns="91438" tIns="45719" rIns="91438" bIns="45719" rtlCol="0">
            <a:spAutoFit/>
          </a:bodyPr>
          <a:lstStyle/>
          <a:p>
            <a:pPr>
              <a:lnSpc>
                <a:spcPts val="4020"/>
              </a:lnSpc>
            </a:pPr>
            <a:endParaRPr lang="en-US" sz="4000" b="1" i="1" cap="all" spc="-100" dirty="0">
              <a:solidFill>
                <a:prstClr val="black">
                  <a:lumMod val="65000"/>
                  <a:lumOff val="35000"/>
                </a:prstClr>
              </a:solidFill>
              <a:latin typeface="Arial"/>
              <a:cs typeface="Arial"/>
            </a:endParaRPr>
          </a:p>
        </p:txBody>
      </p:sp>
      <p:cxnSp>
        <p:nvCxnSpPr>
          <p:cNvPr id="24" name="Straight Connector 23"/>
          <p:cNvCxnSpPr/>
          <p:nvPr/>
        </p:nvCxnSpPr>
        <p:spPr>
          <a:xfrm flipV="1">
            <a:off x="3987487" y="2797444"/>
            <a:ext cx="4319878" cy="13958"/>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987487" y="3045417"/>
            <a:ext cx="4398030" cy="276999"/>
          </a:xfrm>
          <a:prstGeom prst="rect">
            <a:avLst/>
          </a:prstGeom>
          <a:noFill/>
        </p:spPr>
        <p:txBody>
          <a:bodyPr wrap="square" lIns="91438" tIns="45719" rIns="91438" bIns="45719" rtlCol="0">
            <a:spAutoFit/>
          </a:bodyPr>
          <a:lstStyle/>
          <a:p>
            <a:r>
              <a:rPr lang="en-US" sz="1200" b="1" i="1" dirty="0">
                <a:solidFill>
                  <a:srgbClr val="DF8629"/>
                </a:solidFill>
                <a:latin typeface="Arial"/>
                <a:cs typeface="Arial"/>
              </a:rPr>
              <a:t>Raymond J. Anthony, FCPodS, DPodM</a:t>
            </a:r>
            <a:endParaRPr lang="en-US" sz="1200" i="1" dirty="0">
              <a:solidFill>
                <a:srgbClr val="DF8629"/>
              </a:solidFill>
              <a:latin typeface="Arial"/>
              <a:cs typeface="Arial"/>
            </a:endParaRPr>
          </a:p>
        </p:txBody>
      </p:sp>
      <p:sp>
        <p:nvSpPr>
          <p:cNvPr id="10" name="Rectangle 9"/>
          <p:cNvSpPr/>
          <p:nvPr/>
        </p:nvSpPr>
        <p:spPr>
          <a:xfrm>
            <a:off x="3833056" y="1737097"/>
            <a:ext cx="4572000" cy="954107"/>
          </a:xfrm>
          <a:prstGeom prst="rect">
            <a:avLst/>
          </a:prstGeom>
        </p:spPr>
        <p:txBody>
          <a:bodyPr wrap="square">
            <a:spAutoFit/>
          </a:bodyPr>
          <a:lstStyle/>
          <a:p>
            <a:r>
              <a:rPr lang="en-US" sz="2800" b="1" dirty="0"/>
              <a:t>A Kinetic Approach to Foot Orthotic Therapy</a:t>
            </a:r>
            <a:endParaRPr lang="en-US" sz="2800" dirty="0"/>
          </a:p>
        </p:txBody>
      </p:sp>
      <p:pic>
        <p:nvPicPr>
          <p:cNvPr id="2" name="Picture 1">
            <a:extLst>
              <a:ext uri="{FF2B5EF4-FFF2-40B4-BE49-F238E27FC236}">
                <a16:creationId xmlns:a16="http://schemas.microsoft.com/office/drawing/2014/main" id="{7F39138E-5FF0-4949-B372-2A8559606D90}"/>
              </a:ext>
            </a:extLst>
          </p:cNvPr>
          <p:cNvPicPr>
            <a:picLocks noChangeAspect="1"/>
          </p:cNvPicPr>
          <p:nvPr/>
        </p:nvPicPr>
        <p:blipFill>
          <a:blip r:embed="rId3"/>
          <a:stretch>
            <a:fillRect/>
          </a:stretch>
        </p:blipFill>
        <p:spPr>
          <a:xfrm>
            <a:off x="2061776" y="1260668"/>
            <a:ext cx="1689328" cy="2283722"/>
          </a:xfrm>
          <a:prstGeom prst="rect">
            <a:avLst/>
          </a:prstGeom>
        </p:spPr>
      </p:pic>
    </p:spTree>
    <p:extLst>
      <p:ext uri="{BB962C8B-B14F-4D97-AF65-F5344CB8AC3E}">
        <p14:creationId xmlns:p14="http://schemas.microsoft.com/office/powerpoint/2010/main" val="1562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79265" y="163493"/>
            <a:ext cx="6213484" cy="1093807"/>
          </a:xfrm>
        </p:spPr>
        <p:txBody>
          <a:bodyPr/>
          <a:lstStyle/>
          <a:p>
            <a:r>
              <a:rPr lang="en-US" sz="2400" dirty="0">
                <a:solidFill>
                  <a:schemeClr val="tx1"/>
                </a:solidFill>
              </a:rPr>
              <a:t>Extent of kinematic changes</a:t>
            </a:r>
          </a:p>
        </p:txBody>
      </p:sp>
      <p:sp>
        <p:nvSpPr>
          <p:cNvPr id="2" name="Content Placeholder 1"/>
          <p:cNvSpPr>
            <a:spLocks noGrp="1"/>
          </p:cNvSpPr>
          <p:nvPr>
            <p:ph sz="half" idx="1"/>
          </p:nvPr>
        </p:nvSpPr>
        <p:spPr>
          <a:xfrm>
            <a:off x="1119809" y="1200151"/>
            <a:ext cx="4241085" cy="3394472"/>
          </a:xfrm>
        </p:spPr>
        <p:txBody>
          <a:bodyPr rtlCol="0">
            <a:normAutofit/>
          </a:bodyPr>
          <a:lstStyle/>
          <a:p>
            <a:pPr fontAlgn="auto">
              <a:spcAft>
                <a:spcPts val="0"/>
              </a:spcAft>
              <a:defRPr/>
            </a:pPr>
            <a:r>
              <a:rPr lang="en-US" sz="2000" b="1" dirty="0">
                <a:solidFill>
                  <a:schemeClr val="tx1"/>
                </a:solidFill>
              </a:rPr>
              <a:t>“</a:t>
            </a:r>
            <a:r>
              <a:rPr lang="en-US" sz="1400" b="1" dirty="0">
                <a:solidFill>
                  <a:schemeClr val="tx1"/>
                </a:solidFill>
              </a:rPr>
              <a:t>Orthotic effects on eversion and tibial rotations were found to be </a:t>
            </a:r>
            <a:r>
              <a:rPr lang="en-US" sz="1400" b="1" dirty="0">
                <a:solidFill>
                  <a:srgbClr val="DC6E23"/>
                </a:solidFill>
              </a:rPr>
              <a:t>small</a:t>
            </a:r>
            <a:r>
              <a:rPr lang="en-US" sz="1400" b="1" dirty="0">
                <a:solidFill>
                  <a:schemeClr val="tx1"/>
                </a:solidFill>
              </a:rPr>
              <a:t> and </a:t>
            </a:r>
            <a:r>
              <a:rPr lang="en-US" sz="1400" b="1" dirty="0">
                <a:solidFill>
                  <a:srgbClr val="DC6E23"/>
                </a:solidFill>
              </a:rPr>
              <a:t>unsystematic</a:t>
            </a:r>
            <a:r>
              <a:rPr lang="en-US" sz="1400" b="1" dirty="0">
                <a:solidFill>
                  <a:schemeClr val="tx1"/>
                </a:solidFill>
              </a:rPr>
              <a:t> over all subjects. Orthoses may have only small kinematic effects on the calcaneus and tibia.” </a:t>
            </a:r>
          </a:p>
          <a:p>
            <a:pPr fontAlgn="auto">
              <a:spcAft>
                <a:spcPts val="0"/>
              </a:spcAft>
              <a:defRPr/>
            </a:pPr>
            <a:endParaRPr lang="en-US" sz="1400" i="1" dirty="0">
              <a:solidFill>
                <a:schemeClr val="tx1">
                  <a:lumMod val="75000"/>
                </a:schemeClr>
              </a:solidFill>
            </a:endParaRPr>
          </a:p>
          <a:p>
            <a:pPr fontAlgn="auto">
              <a:spcAft>
                <a:spcPts val="0"/>
              </a:spcAft>
              <a:defRPr/>
            </a:pPr>
            <a:r>
              <a:rPr lang="en-US" sz="1400" i="1" dirty="0">
                <a:solidFill>
                  <a:srgbClr val="DC6E23"/>
                </a:solidFill>
              </a:rPr>
              <a:t>Nigg, et al: </a:t>
            </a:r>
            <a:r>
              <a:rPr lang="en-US" sz="1400" i="1" u="sng" dirty="0">
                <a:solidFill>
                  <a:srgbClr val="DC6E23"/>
                </a:solidFill>
              </a:rPr>
              <a:t>Effect of foot orthoses on skeletal motion during running, </a:t>
            </a:r>
            <a:r>
              <a:rPr lang="en-US" sz="1400" i="1" dirty="0" err="1">
                <a:solidFill>
                  <a:srgbClr val="DC6E23"/>
                </a:solidFill>
              </a:rPr>
              <a:t>Clin</a:t>
            </a:r>
            <a:r>
              <a:rPr lang="en-US" sz="1400" i="1" dirty="0">
                <a:solidFill>
                  <a:srgbClr val="DC6E23"/>
                </a:solidFill>
              </a:rPr>
              <a:t> </a:t>
            </a:r>
            <a:r>
              <a:rPr lang="en-US" sz="1400" i="1" dirty="0" err="1">
                <a:solidFill>
                  <a:srgbClr val="DC6E23"/>
                </a:solidFill>
              </a:rPr>
              <a:t>Biomech</a:t>
            </a:r>
            <a:r>
              <a:rPr lang="en-US" sz="1400" i="1" dirty="0">
                <a:solidFill>
                  <a:srgbClr val="DC6E23"/>
                </a:solidFill>
              </a:rPr>
              <a:t> (Bristol, Avon), 2000 Jan;15(1):54-64</a:t>
            </a:r>
            <a:endParaRPr lang="en-US" sz="1400" dirty="0">
              <a:solidFill>
                <a:srgbClr val="DC6E23"/>
              </a:solidFill>
            </a:endParaRPr>
          </a:p>
          <a:p>
            <a:pPr fontAlgn="auto">
              <a:spcAft>
                <a:spcPts val="0"/>
              </a:spcAft>
              <a:defRPr/>
            </a:pPr>
            <a:endParaRPr lang="en-US" sz="2000" dirty="0"/>
          </a:p>
          <a:p>
            <a:pPr fontAlgn="auto">
              <a:spcAft>
                <a:spcPts val="0"/>
              </a:spcAft>
              <a:defRPr/>
            </a:pPr>
            <a:endParaRPr lang="en-US" sz="2000" dirty="0"/>
          </a:p>
        </p:txBody>
      </p:sp>
      <p:pic>
        <p:nvPicPr>
          <p:cNvPr id="11268" name="Picture 4" descr="http://www.health.uottawa.ca/isbs2004/images/benno2.jpg"/>
          <p:cNvPicPr>
            <a:picLocks noChangeAspect="1" noChangeArrowheads="1"/>
          </p:cNvPicPr>
          <p:nvPr/>
        </p:nvPicPr>
        <p:blipFill>
          <a:blip r:embed="rId3"/>
          <a:srcRect/>
          <a:stretch>
            <a:fillRect/>
          </a:stretch>
        </p:blipFill>
        <p:spPr bwMode="auto">
          <a:xfrm>
            <a:off x="6089374" y="1257300"/>
            <a:ext cx="1835426" cy="2116782"/>
          </a:xfrm>
          <a:prstGeom prst="rect">
            <a:avLst/>
          </a:prstGeom>
          <a:noFill/>
          <a:ln w="9525">
            <a:noFill/>
            <a:miter lim="800000"/>
            <a:headEnd/>
            <a:tailEnd/>
          </a:ln>
        </p:spPr>
      </p:pic>
      <p:sp>
        <p:nvSpPr>
          <p:cNvPr id="11269" name="TextBox 9"/>
          <p:cNvSpPr txBox="1">
            <a:spLocks noChangeArrowheads="1"/>
          </p:cNvSpPr>
          <p:nvPr/>
        </p:nvSpPr>
        <p:spPr bwMode="auto">
          <a:xfrm>
            <a:off x="7089913" y="3374082"/>
            <a:ext cx="1166191" cy="230832"/>
          </a:xfrm>
          <a:prstGeom prst="rect">
            <a:avLst/>
          </a:prstGeom>
          <a:noFill/>
          <a:ln w="9525">
            <a:noFill/>
            <a:miter lim="800000"/>
            <a:headEnd/>
            <a:tailEnd/>
          </a:ln>
        </p:spPr>
        <p:txBody>
          <a:bodyPr wrap="square">
            <a:spAutoFit/>
          </a:bodyPr>
          <a:lstStyle/>
          <a:p>
            <a:r>
              <a:rPr lang="en-US" sz="900" dirty="0"/>
              <a:t>Dr. Benno Nigg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93694" y="645459"/>
            <a:ext cx="3478306" cy="3949164"/>
          </a:xfrm>
        </p:spPr>
        <p:txBody>
          <a:bodyPr rtlCol="0">
            <a:normAutofit/>
          </a:bodyPr>
          <a:lstStyle/>
          <a:p>
            <a:pPr fontAlgn="auto">
              <a:spcAft>
                <a:spcPts val="0"/>
              </a:spcAft>
              <a:buFont typeface="Arial" charset="0"/>
              <a:buNone/>
              <a:defRPr/>
            </a:pPr>
            <a:r>
              <a:rPr lang="en-US" sz="1600" dirty="0">
                <a:solidFill>
                  <a:schemeClr val="tx1"/>
                </a:solidFill>
              </a:rPr>
              <a:t>“The average group changes resulting from the studied inserts in total shoe eversion, total foot eversion, and total internal tibial rotation were typically </a:t>
            </a:r>
            <a:r>
              <a:rPr lang="en-US" sz="1600" dirty="0">
                <a:solidFill>
                  <a:srgbClr val="DC6E23"/>
                </a:solidFill>
              </a:rPr>
              <a:t>smaller than 1 degree </a:t>
            </a:r>
            <a:r>
              <a:rPr lang="en-US" sz="1600" dirty="0">
                <a:solidFill>
                  <a:schemeClr val="tx1"/>
                </a:solidFill>
              </a:rPr>
              <a:t>when compared with the no-insert condition and were </a:t>
            </a:r>
            <a:r>
              <a:rPr lang="en-US" sz="1600" dirty="0">
                <a:solidFill>
                  <a:srgbClr val="DC6E23"/>
                </a:solidFill>
              </a:rPr>
              <a:t>statistically not significant</a:t>
            </a:r>
            <a:r>
              <a:rPr lang="en-US" sz="1600" dirty="0">
                <a:solidFill>
                  <a:schemeClr val="tx1"/>
                </a:solidFill>
              </a:rPr>
              <a:t>”.</a:t>
            </a:r>
          </a:p>
          <a:p>
            <a:pPr fontAlgn="auto">
              <a:spcAft>
                <a:spcPts val="0"/>
              </a:spcAft>
              <a:buFont typeface="Arial" charset="0"/>
              <a:buNone/>
              <a:defRPr/>
            </a:pPr>
            <a:endParaRPr lang="en-US" sz="1600" b="1" i="1" dirty="0">
              <a:solidFill>
                <a:schemeClr val="tx1"/>
              </a:solidFill>
            </a:endParaRPr>
          </a:p>
          <a:p>
            <a:pPr fontAlgn="auto">
              <a:spcAft>
                <a:spcPts val="0"/>
              </a:spcAft>
              <a:buFont typeface="Arial" charset="0"/>
              <a:buNone/>
              <a:defRPr/>
            </a:pPr>
            <a:r>
              <a:rPr lang="en-US" sz="1200" i="1" dirty="0">
                <a:solidFill>
                  <a:srgbClr val="DC6E23"/>
                </a:solidFill>
              </a:rPr>
              <a:t>Nigg, et al: </a:t>
            </a:r>
            <a:r>
              <a:rPr lang="en-US" sz="1200" i="1" u="sng" dirty="0">
                <a:solidFill>
                  <a:srgbClr val="DC6E23"/>
                </a:solidFill>
              </a:rPr>
              <a:t>Effect of shoe insert construction on foot and leg movement.</a:t>
            </a:r>
            <a:r>
              <a:rPr lang="en-US" sz="1200" i="1" dirty="0">
                <a:solidFill>
                  <a:srgbClr val="DC6E23"/>
                </a:solidFill>
              </a:rPr>
              <a:t> </a:t>
            </a:r>
            <a:r>
              <a:rPr lang="en-US" sz="1200" i="1" dirty="0" err="1">
                <a:solidFill>
                  <a:srgbClr val="DC6E23"/>
                </a:solidFill>
              </a:rPr>
              <a:t>Sci</a:t>
            </a:r>
            <a:r>
              <a:rPr lang="en-US" sz="1200" i="1" dirty="0">
                <a:solidFill>
                  <a:srgbClr val="DC6E23"/>
                </a:solidFill>
              </a:rPr>
              <a:t> Sports Med </a:t>
            </a:r>
            <a:r>
              <a:rPr lang="en-US" sz="1200" i="1" dirty="0" err="1">
                <a:solidFill>
                  <a:srgbClr val="DC6E23"/>
                </a:solidFill>
              </a:rPr>
              <a:t>Exerc</a:t>
            </a:r>
            <a:r>
              <a:rPr lang="en-US" sz="1200" i="1" dirty="0">
                <a:solidFill>
                  <a:srgbClr val="DC6E23"/>
                </a:solidFill>
              </a:rPr>
              <a:t>. 1998 Apr;30(4):550-5).</a:t>
            </a:r>
          </a:p>
          <a:p>
            <a:pPr fontAlgn="auto">
              <a:spcAft>
                <a:spcPts val="0"/>
              </a:spcAft>
              <a:defRPr/>
            </a:pPr>
            <a:endParaRPr lang="en-US" sz="2000" dirty="0"/>
          </a:p>
          <a:p>
            <a:pPr fontAlgn="auto">
              <a:spcAft>
                <a:spcPts val="0"/>
              </a:spcAft>
              <a:defRPr/>
            </a:pPr>
            <a:endParaRPr lang="en-US" sz="2000" dirty="0"/>
          </a:p>
        </p:txBody>
      </p:sp>
      <p:sp>
        <p:nvSpPr>
          <p:cNvPr id="12292" name="Rectangle 4"/>
          <p:cNvSpPr>
            <a:spLocks noChangeArrowheads="1"/>
          </p:cNvSpPr>
          <p:nvPr/>
        </p:nvSpPr>
        <p:spPr bwMode="auto">
          <a:xfrm>
            <a:off x="4724400" y="3693409"/>
            <a:ext cx="3962400" cy="646331"/>
          </a:xfrm>
          <a:prstGeom prst="rect">
            <a:avLst/>
          </a:prstGeom>
          <a:noFill/>
          <a:ln w="9525">
            <a:noFill/>
            <a:miter lim="800000"/>
            <a:headEnd/>
            <a:tailEnd/>
          </a:ln>
        </p:spPr>
        <p:txBody>
          <a:bodyPr anchor="ctr">
            <a:spAutoFit/>
          </a:bodyPr>
          <a:lstStyle/>
          <a:p>
            <a:pPr algn="ctr" eaLnBrk="0" hangingPunct="0"/>
            <a:endParaRPr lang="en-US" sz="3600" b="1">
              <a:solidFill>
                <a:schemeClr val="tx2"/>
              </a:solidFill>
            </a:endParaRPr>
          </a:p>
        </p:txBody>
      </p:sp>
      <p:sp>
        <p:nvSpPr>
          <p:cNvPr id="6" name="Rectangle 5"/>
          <p:cNvSpPr/>
          <p:nvPr/>
        </p:nvSpPr>
        <p:spPr>
          <a:xfrm>
            <a:off x="4876800" y="645459"/>
            <a:ext cx="3733800" cy="2616101"/>
          </a:xfrm>
          <a:prstGeom prst="rect">
            <a:avLst/>
          </a:prstGeom>
        </p:spPr>
        <p:txBody>
          <a:bodyPr wrap="square">
            <a:spAutoFit/>
          </a:bodyPr>
          <a:lstStyle/>
          <a:p>
            <a:pPr fontAlgn="auto">
              <a:spcAft>
                <a:spcPts val="0"/>
              </a:spcAft>
              <a:defRPr/>
            </a:pPr>
            <a:r>
              <a:rPr lang="en-US" sz="1600" dirty="0">
                <a:latin typeface="Arial" charset="0"/>
                <a:cs typeface="Arial" charset="0"/>
              </a:rPr>
              <a:t>“Orthotic effects on eversion and tibial rotations were found to be </a:t>
            </a:r>
            <a:r>
              <a:rPr lang="en-US" sz="1600" dirty="0">
                <a:solidFill>
                  <a:srgbClr val="DC6E23"/>
                </a:solidFill>
                <a:latin typeface="Arial" charset="0"/>
                <a:cs typeface="Arial" charset="0"/>
              </a:rPr>
              <a:t>small </a:t>
            </a:r>
            <a:r>
              <a:rPr lang="en-US" sz="1600" dirty="0">
                <a:latin typeface="Arial" charset="0"/>
                <a:cs typeface="Arial" charset="0"/>
              </a:rPr>
              <a:t>and </a:t>
            </a:r>
            <a:r>
              <a:rPr lang="en-US" sz="1600" dirty="0">
                <a:solidFill>
                  <a:srgbClr val="DC6E23"/>
                </a:solidFill>
                <a:latin typeface="Arial" charset="0"/>
                <a:cs typeface="Arial" charset="0"/>
              </a:rPr>
              <a:t>unsystematic </a:t>
            </a:r>
            <a:r>
              <a:rPr lang="en-US" sz="1600" dirty="0">
                <a:latin typeface="Arial" charset="0"/>
                <a:cs typeface="Arial" charset="0"/>
              </a:rPr>
              <a:t>over all subjects. </a:t>
            </a:r>
          </a:p>
          <a:p>
            <a:pPr fontAlgn="auto">
              <a:spcAft>
                <a:spcPts val="0"/>
              </a:spcAft>
              <a:defRPr/>
            </a:pPr>
            <a:endParaRPr lang="en-US" sz="1600" dirty="0">
              <a:latin typeface="Arial" charset="0"/>
              <a:cs typeface="Arial" charset="0"/>
            </a:endParaRPr>
          </a:p>
          <a:p>
            <a:pPr fontAlgn="auto">
              <a:spcAft>
                <a:spcPts val="0"/>
              </a:spcAft>
              <a:defRPr/>
            </a:pPr>
            <a:r>
              <a:rPr lang="en-US" sz="1600" dirty="0">
                <a:latin typeface="Arial" charset="0"/>
                <a:cs typeface="Arial" charset="0"/>
              </a:rPr>
              <a:t>Orthoses may have only small kinematic effects on the calcaneus and tibia.” </a:t>
            </a:r>
          </a:p>
          <a:p>
            <a:pPr fontAlgn="auto">
              <a:spcAft>
                <a:spcPts val="0"/>
              </a:spcAft>
              <a:defRPr/>
            </a:pPr>
            <a:endParaRPr lang="en-US" sz="1600" b="1" i="1" dirty="0">
              <a:solidFill>
                <a:srgbClr val="DC6E23"/>
              </a:solidFill>
              <a:latin typeface="Arial" charset="0"/>
              <a:cs typeface="Arial" charset="0"/>
            </a:endParaRPr>
          </a:p>
          <a:p>
            <a:pPr fontAlgn="auto">
              <a:spcAft>
                <a:spcPts val="0"/>
              </a:spcAft>
              <a:defRPr/>
            </a:pPr>
            <a:r>
              <a:rPr lang="en-US" sz="1200" i="1" dirty="0">
                <a:solidFill>
                  <a:srgbClr val="DC6E23"/>
                </a:solidFill>
                <a:latin typeface="Arial" charset="0"/>
                <a:cs typeface="Arial" charset="0"/>
              </a:rPr>
              <a:t>Nigg, et al: </a:t>
            </a:r>
            <a:r>
              <a:rPr lang="en-US" sz="1200" i="1" u="sng" dirty="0">
                <a:solidFill>
                  <a:srgbClr val="DC6E23"/>
                </a:solidFill>
                <a:latin typeface="Arial" charset="0"/>
                <a:cs typeface="Arial" charset="0"/>
              </a:rPr>
              <a:t>Effect of foot orthoses on skeletal motion during running, </a:t>
            </a:r>
            <a:r>
              <a:rPr lang="en-US" sz="1200" i="1" dirty="0" err="1">
                <a:solidFill>
                  <a:srgbClr val="DC6E23"/>
                </a:solidFill>
                <a:latin typeface="Arial" charset="0"/>
                <a:cs typeface="Arial" charset="0"/>
              </a:rPr>
              <a:t>Clin</a:t>
            </a:r>
            <a:r>
              <a:rPr lang="en-US" sz="1200" i="1" dirty="0">
                <a:solidFill>
                  <a:srgbClr val="DC6E23"/>
                </a:solidFill>
                <a:latin typeface="Arial" charset="0"/>
                <a:cs typeface="Arial" charset="0"/>
              </a:rPr>
              <a:t> </a:t>
            </a:r>
            <a:r>
              <a:rPr lang="en-US" sz="1200" i="1" dirty="0" err="1">
                <a:solidFill>
                  <a:srgbClr val="DC6E23"/>
                </a:solidFill>
                <a:latin typeface="Arial" charset="0"/>
                <a:cs typeface="Arial" charset="0"/>
              </a:rPr>
              <a:t>Biomech</a:t>
            </a:r>
            <a:r>
              <a:rPr lang="en-US" sz="1200" i="1" dirty="0">
                <a:solidFill>
                  <a:srgbClr val="DC6E23"/>
                </a:solidFill>
                <a:latin typeface="Arial" charset="0"/>
                <a:cs typeface="Arial" charset="0"/>
              </a:rPr>
              <a:t> (Bristol, Avon), 2000 Jan;15(1):54-64</a:t>
            </a:r>
            <a:endParaRPr lang="en-US" sz="1200" dirty="0">
              <a:solidFill>
                <a:srgbClr val="DC6E23"/>
              </a:solidFill>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a:xfrm>
            <a:off x="1165124" y="339571"/>
            <a:ext cx="6664527" cy="746279"/>
          </a:xfrm>
        </p:spPr>
        <p:txBody>
          <a:bodyPr/>
          <a:lstStyle/>
          <a:p>
            <a:r>
              <a:rPr lang="en-US" sz="2800" dirty="0">
                <a:solidFill>
                  <a:schemeClr val="tx1"/>
                </a:solidFill>
              </a:rPr>
              <a:t>The concept of arch support</a:t>
            </a:r>
          </a:p>
        </p:txBody>
      </p:sp>
      <p:sp>
        <p:nvSpPr>
          <p:cNvPr id="2" name="Content Placeholder 1"/>
          <p:cNvSpPr>
            <a:spLocks noGrp="1"/>
          </p:cNvSpPr>
          <p:nvPr>
            <p:ph sz="half" idx="2"/>
          </p:nvPr>
        </p:nvSpPr>
        <p:spPr>
          <a:xfrm>
            <a:off x="1165123" y="1207362"/>
            <a:ext cx="3671919" cy="3387259"/>
          </a:xfrm>
        </p:spPr>
        <p:txBody>
          <a:bodyPr rtlCol="0">
            <a:normAutofit/>
          </a:bodyPr>
          <a:lstStyle/>
          <a:p>
            <a:pPr fontAlgn="auto">
              <a:spcAft>
                <a:spcPts val="0"/>
              </a:spcAft>
              <a:buFont typeface="Arial" charset="0"/>
              <a:buNone/>
              <a:defRPr/>
            </a:pPr>
            <a:r>
              <a:rPr lang="en-US" sz="1800" dirty="0">
                <a:solidFill>
                  <a:srgbClr val="020000"/>
                </a:solidFill>
              </a:rPr>
              <a:t>“Simple linear regression analyses showed that arch height does not influence either maximal eversion movement or maximal internal leg rotation during running stance.”</a:t>
            </a:r>
          </a:p>
          <a:p>
            <a:pPr fontAlgn="auto">
              <a:spcAft>
                <a:spcPts val="0"/>
              </a:spcAft>
              <a:buFont typeface="Arial" charset="0"/>
              <a:buNone/>
              <a:defRPr/>
            </a:pPr>
            <a:endParaRPr lang="en-US" sz="1800" i="1" dirty="0"/>
          </a:p>
          <a:p>
            <a:pPr fontAlgn="auto">
              <a:spcAft>
                <a:spcPts val="0"/>
              </a:spcAft>
              <a:buFont typeface="Arial" charset="0"/>
              <a:buNone/>
              <a:defRPr/>
            </a:pPr>
            <a:r>
              <a:rPr lang="en-US" sz="1200" i="1" dirty="0">
                <a:solidFill>
                  <a:srgbClr val="DC6E23"/>
                </a:solidFill>
              </a:rPr>
              <a:t>Nigg BM, Cole GK, </a:t>
            </a:r>
            <a:r>
              <a:rPr lang="en-US" sz="1200" i="1" dirty="0" err="1">
                <a:solidFill>
                  <a:srgbClr val="DC6E23"/>
                </a:solidFill>
              </a:rPr>
              <a:t>Nachbauer,W</a:t>
            </a:r>
            <a:r>
              <a:rPr lang="en-US" sz="1200" i="1" dirty="0">
                <a:solidFill>
                  <a:srgbClr val="DC6E23"/>
                </a:solidFill>
              </a:rPr>
              <a:t>: </a:t>
            </a:r>
            <a:r>
              <a:rPr lang="en-US" sz="1200" i="1" u="sng" dirty="0">
                <a:solidFill>
                  <a:srgbClr val="DC6E23"/>
                </a:solidFill>
              </a:rPr>
              <a:t>Effects  of arch height of the foot on angular motion of the lower extremities in running,</a:t>
            </a:r>
            <a:r>
              <a:rPr lang="en-US" sz="1200" i="1" dirty="0">
                <a:solidFill>
                  <a:srgbClr val="DC6E23"/>
                </a:solidFill>
              </a:rPr>
              <a:t> J. </a:t>
            </a:r>
            <a:r>
              <a:rPr lang="en-US" sz="1200" i="1" dirty="0" err="1">
                <a:solidFill>
                  <a:srgbClr val="DC6E23"/>
                </a:solidFill>
              </a:rPr>
              <a:t>Biomehanics</a:t>
            </a:r>
            <a:r>
              <a:rPr lang="en-US" sz="1200" i="1" dirty="0">
                <a:solidFill>
                  <a:srgbClr val="DC6E23"/>
                </a:solidFill>
              </a:rPr>
              <a:t>, 1993, Aug;26(8):909-16.</a:t>
            </a:r>
          </a:p>
          <a:p>
            <a:pPr fontAlgn="auto">
              <a:spcAft>
                <a:spcPts val="0"/>
              </a:spcAft>
              <a:defRPr/>
            </a:pPr>
            <a:endParaRPr lang="en-US" dirty="0"/>
          </a:p>
        </p:txBody>
      </p:sp>
      <p:pic>
        <p:nvPicPr>
          <p:cNvPr id="14340" name="Picture 4" descr="http://www.health.uottawa.ca/isbs2004/images/benno2.jpg"/>
          <p:cNvPicPr>
            <a:picLocks noChangeAspect="1" noChangeArrowheads="1"/>
          </p:cNvPicPr>
          <p:nvPr/>
        </p:nvPicPr>
        <p:blipFill>
          <a:blip r:embed="rId3"/>
          <a:srcRect/>
          <a:stretch>
            <a:fillRect/>
          </a:stretch>
        </p:blipFill>
        <p:spPr bwMode="auto">
          <a:xfrm>
            <a:off x="5625548" y="1314450"/>
            <a:ext cx="1842052" cy="2173932"/>
          </a:xfrm>
          <a:prstGeom prst="rect">
            <a:avLst/>
          </a:prstGeom>
          <a:noFill/>
          <a:ln w="9525">
            <a:noFill/>
            <a:miter lim="800000"/>
            <a:headEnd/>
            <a:tailEnd/>
          </a:ln>
        </p:spPr>
      </p:pic>
      <p:sp>
        <p:nvSpPr>
          <p:cNvPr id="14341" name="TextBox 9"/>
          <p:cNvSpPr txBox="1">
            <a:spLocks noChangeArrowheads="1"/>
          </p:cNvSpPr>
          <p:nvPr/>
        </p:nvSpPr>
        <p:spPr bwMode="auto">
          <a:xfrm>
            <a:off x="6698974" y="3571461"/>
            <a:ext cx="960782" cy="230832"/>
          </a:xfrm>
          <a:prstGeom prst="rect">
            <a:avLst/>
          </a:prstGeom>
          <a:noFill/>
          <a:ln w="9525">
            <a:noFill/>
            <a:miter lim="800000"/>
            <a:headEnd/>
            <a:tailEnd/>
          </a:ln>
        </p:spPr>
        <p:txBody>
          <a:bodyPr wrap="square">
            <a:spAutoFit/>
          </a:bodyPr>
          <a:lstStyle/>
          <a:p>
            <a:r>
              <a:rPr lang="en-US" sz="900" b="1" dirty="0"/>
              <a:t>Dr. Benno Nigg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a:xfrm>
            <a:off x="1171852" y="457200"/>
            <a:ext cx="7438747" cy="585788"/>
          </a:xfrm>
        </p:spPr>
        <p:txBody>
          <a:bodyPr/>
          <a:lstStyle/>
          <a:p>
            <a:r>
              <a:rPr lang="en-US" sz="2800" dirty="0">
                <a:solidFill>
                  <a:schemeClr val="tx1"/>
                </a:solidFill>
              </a:rPr>
              <a:t>Arch Height</a:t>
            </a:r>
          </a:p>
        </p:txBody>
      </p:sp>
      <p:sp>
        <p:nvSpPr>
          <p:cNvPr id="2" name="Content Placeholder 1"/>
          <p:cNvSpPr>
            <a:spLocks noGrp="1"/>
          </p:cNvSpPr>
          <p:nvPr>
            <p:ph sz="half" idx="1"/>
          </p:nvPr>
        </p:nvSpPr>
        <p:spPr>
          <a:xfrm>
            <a:off x="1171852" y="1143001"/>
            <a:ext cx="3400148" cy="3451622"/>
          </a:xfrm>
        </p:spPr>
        <p:txBody>
          <a:bodyPr rtlCol="0">
            <a:normAutofit/>
          </a:bodyPr>
          <a:lstStyle/>
          <a:p>
            <a:pPr fontAlgn="auto">
              <a:spcAft>
                <a:spcPts val="0"/>
              </a:spcAft>
              <a:buFont typeface="Arial" charset="0"/>
              <a:buNone/>
              <a:defRPr/>
            </a:pPr>
            <a:r>
              <a:rPr lang="en-US" sz="1700" dirty="0">
                <a:solidFill>
                  <a:srgbClr val="020000"/>
                </a:solidFill>
              </a:rPr>
              <a:t>“Arch height is a poor predictor of how the foot functions and how it will react to a change in the magnitude and direction of vertical GRF.” </a:t>
            </a:r>
          </a:p>
          <a:p>
            <a:pPr fontAlgn="auto">
              <a:spcAft>
                <a:spcPts val="0"/>
              </a:spcAft>
              <a:buFont typeface="Arial" charset="0"/>
              <a:buNone/>
              <a:defRPr/>
            </a:pPr>
            <a:endParaRPr lang="en-US" sz="1700" dirty="0">
              <a:solidFill>
                <a:srgbClr val="020000"/>
              </a:solidFill>
            </a:endParaRPr>
          </a:p>
          <a:p>
            <a:pPr fontAlgn="auto">
              <a:spcAft>
                <a:spcPts val="0"/>
              </a:spcAft>
              <a:buFont typeface="Arial" charset="0"/>
              <a:buNone/>
              <a:defRPr/>
            </a:pPr>
            <a:r>
              <a:rPr lang="en-US" sz="1400" i="1" dirty="0">
                <a:solidFill>
                  <a:srgbClr val="DC6E23"/>
                </a:solidFill>
              </a:rPr>
              <a:t>Cashmere T, Smith R, Hunt R: </a:t>
            </a:r>
            <a:r>
              <a:rPr lang="en-US" sz="1400" i="1" u="sng" dirty="0">
                <a:solidFill>
                  <a:srgbClr val="DC6E23"/>
                </a:solidFill>
              </a:rPr>
              <a:t>Medial longitudinal arch of the foot: stationary versus walking measures</a:t>
            </a:r>
            <a:r>
              <a:rPr lang="en-US" sz="1400" i="1" dirty="0">
                <a:solidFill>
                  <a:srgbClr val="DC6E23"/>
                </a:solidFill>
              </a:rPr>
              <a:t>, Foot Ankle Int. 1999 Feb:20(2):112-8.</a:t>
            </a:r>
          </a:p>
          <a:p>
            <a:pPr fontAlgn="auto">
              <a:spcAft>
                <a:spcPts val="0"/>
              </a:spcAft>
              <a:defRPr/>
            </a:pPr>
            <a:endParaRPr lang="en-US" dirty="0"/>
          </a:p>
        </p:txBody>
      </p:sp>
      <p:sp>
        <p:nvSpPr>
          <p:cNvPr id="15367" name="Rectangle 4"/>
          <p:cNvSpPr>
            <a:spLocks noChangeArrowheads="1"/>
          </p:cNvSpPr>
          <p:nvPr/>
        </p:nvSpPr>
        <p:spPr bwMode="auto">
          <a:xfrm>
            <a:off x="4724400" y="3204568"/>
            <a:ext cx="3962400" cy="1077218"/>
          </a:xfrm>
          <a:prstGeom prst="rect">
            <a:avLst/>
          </a:prstGeom>
          <a:noFill/>
          <a:ln w="9525">
            <a:noFill/>
            <a:miter lim="800000"/>
            <a:headEnd/>
            <a:tailEnd/>
          </a:ln>
        </p:spPr>
        <p:txBody>
          <a:bodyPr anchor="ctr">
            <a:spAutoFit/>
          </a:bodyPr>
          <a:lstStyle/>
          <a:p>
            <a:pPr algn="ctr" eaLnBrk="0" hangingPunct="0"/>
            <a:r>
              <a:rPr lang="en-US" sz="1600" dirty="0">
                <a:solidFill>
                  <a:srgbClr val="020000"/>
                </a:solidFill>
                <a:latin typeface="Century Gothic" pitchFamily="34" charset="0"/>
                <a:cs typeface="Times New Roman" pitchFamily="18" charset="0"/>
              </a:rPr>
              <a:t>Why quantify the arch height and make orthoses to try to effect a change in the position of the </a:t>
            </a:r>
          </a:p>
          <a:p>
            <a:pPr algn="ctr" eaLnBrk="0" hangingPunct="0"/>
            <a:r>
              <a:rPr lang="en-US" sz="1600" dirty="0">
                <a:solidFill>
                  <a:srgbClr val="020000"/>
                </a:solidFill>
                <a:latin typeface="Century Gothic" pitchFamily="34" charset="0"/>
                <a:cs typeface="Times New Roman" pitchFamily="18" charset="0"/>
              </a:rPr>
              <a:t>arch height?</a:t>
            </a:r>
            <a:endParaRPr lang="en-US" sz="3600" dirty="0">
              <a:solidFill>
                <a:srgbClr val="020000"/>
              </a:solidFill>
            </a:endParaRPr>
          </a:p>
        </p:txBody>
      </p:sp>
      <p:pic>
        <p:nvPicPr>
          <p:cNvPr id="2050" name="Picture 2"/>
          <p:cNvPicPr>
            <a:picLocks noChangeAspect="1" noChangeArrowheads="1"/>
          </p:cNvPicPr>
          <p:nvPr/>
        </p:nvPicPr>
        <p:blipFill>
          <a:blip r:embed="rId3"/>
          <a:srcRect/>
          <a:stretch>
            <a:fillRect/>
          </a:stretch>
        </p:blipFill>
        <p:spPr bwMode="auto">
          <a:xfrm>
            <a:off x="5379168" y="887095"/>
            <a:ext cx="3231432" cy="216749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1636643" y="1293073"/>
            <a:ext cx="6235147" cy="2062103"/>
          </a:xfrm>
          <a:prstGeom prst="rect">
            <a:avLst/>
          </a:prstGeom>
          <a:noFill/>
          <a:ln w="9525">
            <a:noFill/>
            <a:miter lim="800000"/>
            <a:headEnd/>
            <a:tailEnd/>
          </a:ln>
        </p:spPr>
        <p:txBody>
          <a:bodyPr wrap="square" anchor="ctr">
            <a:spAutoFit/>
          </a:bodyPr>
          <a:lstStyle/>
          <a:p>
            <a:pPr algn="ctr" eaLnBrk="0" hangingPunct="0"/>
            <a:r>
              <a:rPr lang="en-US" sz="3200" dirty="0">
                <a:latin typeface="Arial" pitchFamily="34" charset="0"/>
                <a:cs typeface="Arial" pitchFamily="34" charset="0"/>
              </a:rPr>
              <a:t>If foot orthoses do NOT provide significant “motion control”, how do they work to provide beneficial therapeutic effects?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012054" y="887768"/>
            <a:ext cx="7674746" cy="3706856"/>
          </a:xfrm>
          <a:prstGeom prst="rect">
            <a:avLst/>
          </a:prstGeom>
          <a:noFill/>
          <a:ln w="9525">
            <a:noFill/>
            <a:miter lim="800000"/>
            <a:headEnd/>
            <a:tailEnd/>
          </a:ln>
        </p:spPr>
        <p:txBody>
          <a:bodyPr/>
          <a:lstStyle/>
          <a:p>
            <a:pPr marL="342900" indent="-342900">
              <a:spcBef>
                <a:spcPct val="20000"/>
              </a:spcBef>
              <a:buFont typeface="Arial" charset="0"/>
              <a:buNone/>
              <a:defRPr/>
            </a:pPr>
            <a:r>
              <a:rPr lang="en-US" sz="2800" dirty="0">
                <a:latin typeface="+mn-lt"/>
                <a:cs typeface="+mn-cs"/>
              </a:rPr>
              <a:t>	</a:t>
            </a:r>
            <a:r>
              <a:rPr lang="en-US" sz="4000" dirty="0">
                <a:latin typeface="+mn-lt"/>
                <a:cs typeface="+mn-cs"/>
              </a:rPr>
              <a:t>“You have to know the past to understand the present.”</a:t>
            </a:r>
            <a:endParaRPr lang="en-US" sz="2800" dirty="0">
              <a:latin typeface="+mn-lt"/>
              <a:cs typeface="+mn-cs"/>
            </a:endParaRPr>
          </a:p>
          <a:p>
            <a:pPr marL="1600200" lvl="3" indent="-228600">
              <a:spcBef>
                <a:spcPct val="20000"/>
              </a:spcBef>
              <a:defRPr/>
            </a:pPr>
            <a:r>
              <a:rPr lang="en-US" sz="1600" i="1" dirty="0">
                <a:latin typeface="+mn-lt"/>
                <a:cs typeface="+mn-cs"/>
              </a:rPr>
              <a:t>						</a:t>
            </a:r>
            <a:r>
              <a:rPr lang="en-US" sz="1600" i="1" dirty="0"/>
              <a:t>                    -- </a:t>
            </a:r>
            <a:r>
              <a:rPr lang="en-US" sz="1600" i="1" dirty="0">
                <a:latin typeface="+mn-lt"/>
                <a:cs typeface="+mn-cs"/>
              </a:rPr>
              <a:t>Carl Sagan, 1934 – 1996  </a:t>
            </a:r>
          </a:p>
          <a:p>
            <a:pPr marL="1600200" lvl="3" indent="-228600">
              <a:spcBef>
                <a:spcPct val="20000"/>
              </a:spcBef>
              <a:defRPr/>
            </a:pPr>
            <a:r>
              <a:rPr lang="en-US" sz="1600" i="1" dirty="0">
                <a:latin typeface="+mn-lt"/>
                <a:cs typeface="+mn-cs"/>
              </a:rPr>
              <a:t> 				                                        Astronomer, writer, and scientist.</a:t>
            </a:r>
          </a:p>
        </p:txBody>
      </p:sp>
      <p:pic>
        <p:nvPicPr>
          <p:cNvPr id="17412" name="Picture 2" descr="carlsagan_smiling"/>
          <p:cNvPicPr>
            <a:picLocks noChangeAspect="1" noChangeArrowheads="1"/>
          </p:cNvPicPr>
          <p:nvPr/>
        </p:nvPicPr>
        <p:blipFill>
          <a:blip r:embed="rId2"/>
          <a:srcRect/>
          <a:stretch>
            <a:fillRect/>
          </a:stretch>
        </p:blipFill>
        <p:spPr bwMode="auto">
          <a:xfrm>
            <a:off x="2030985" y="2371545"/>
            <a:ext cx="1399409" cy="1642369"/>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171852" y="1028700"/>
          <a:ext cx="7430610" cy="3397360"/>
        </p:xfrm>
        <a:graphic>
          <a:graphicData uri="http://schemas.openxmlformats.org/drawingml/2006/table">
            <a:tbl>
              <a:tblPr firstRow="1" bandRow="1">
                <a:tableStyleId>{5C22544A-7EE6-4342-B048-85BDC9FD1C3A}</a:tableStyleId>
              </a:tblPr>
              <a:tblGrid>
                <a:gridCol w="1856061">
                  <a:extLst>
                    <a:ext uri="{9D8B030D-6E8A-4147-A177-3AD203B41FA5}">
                      <a16:colId xmlns:a16="http://schemas.microsoft.com/office/drawing/2014/main" val="20000"/>
                    </a:ext>
                  </a:extLst>
                </a:gridCol>
                <a:gridCol w="5574549">
                  <a:extLst>
                    <a:ext uri="{9D8B030D-6E8A-4147-A177-3AD203B41FA5}">
                      <a16:colId xmlns:a16="http://schemas.microsoft.com/office/drawing/2014/main" val="20001"/>
                    </a:ext>
                  </a:extLst>
                </a:gridCol>
              </a:tblGrid>
              <a:tr h="1099930">
                <a:tc>
                  <a:txBody>
                    <a:bodyPr/>
                    <a:lstStyle/>
                    <a:p>
                      <a:r>
                        <a:rPr lang="en-US" sz="1200" b="0" dirty="0">
                          <a:solidFill>
                            <a:schemeClr val="tx1"/>
                          </a:solidFill>
                        </a:rPr>
                        <a:t>Nicolas </a:t>
                      </a:r>
                      <a:r>
                        <a:rPr lang="en-US" sz="1200" b="0" dirty="0" err="1">
                          <a:solidFill>
                            <a:schemeClr val="tx1"/>
                          </a:solidFill>
                        </a:rPr>
                        <a:t>Andry</a:t>
                      </a:r>
                      <a:r>
                        <a:rPr lang="en-US" sz="1200" b="0" dirty="0">
                          <a:solidFill>
                            <a:schemeClr val="tx1"/>
                          </a:solidFill>
                        </a:rPr>
                        <a:t> de Bois-Regard</a:t>
                      </a:r>
                    </a:p>
                    <a:p>
                      <a:r>
                        <a:rPr lang="en-US" sz="1200" b="0" dirty="0">
                          <a:solidFill>
                            <a:schemeClr val="tx1"/>
                          </a:solidFill>
                        </a:rPr>
                        <a:t>(1741)</a:t>
                      </a:r>
                    </a:p>
                    <a:p>
                      <a:endParaRPr lang="en-US" sz="1200" b="0" dirty="0">
                        <a:solidFill>
                          <a:schemeClr val="tx1"/>
                        </a:solidFill>
                      </a:endParaRPr>
                    </a:p>
                    <a:p>
                      <a:endParaRPr lang="en-US" sz="1200" b="0" dirty="0">
                        <a:solidFill>
                          <a:schemeClr val="tx1"/>
                        </a:solidFill>
                      </a:endParaRPr>
                    </a:p>
                  </a:txBody>
                  <a:tcPr marT="34290" marB="34290">
                    <a:solidFill>
                      <a:schemeClr val="bg2">
                        <a:lumMod val="90000"/>
                      </a:schemeClr>
                    </a:solidFill>
                  </a:tcPr>
                </a:tc>
                <a:tc>
                  <a:txBody>
                    <a:bodyPr/>
                    <a:lstStyle/>
                    <a:p>
                      <a:r>
                        <a:rPr lang="en-US" sz="1400" b="1" i="1" kern="1200" baseline="0" dirty="0">
                          <a:solidFill>
                            <a:schemeClr val="tx1"/>
                          </a:solidFill>
                          <a:latin typeface="+mn-lt"/>
                          <a:ea typeface="+mn-ea"/>
                          <a:cs typeface="+mn-cs"/>
                        </a:rPr>
                        <a:t>“</a:t>
                      </a:r>
                      <a:r>
                        <a:rPr lang="en-US" sz="1200" b="0" i="0" kern="1200" baseline="0" dirty="0">
                          <a:solidFill>
                            <a:schemeClr val="tx1"/>
                          </a:solidFill>
                          <a:latin typeface="+mn-lt"/>
                          <a:ea typeface="+mn-ea"/>
                          <a:cs typeface="+mn-cs"/>
                        </a:rPr>
                        <a:t>If the feet incline too much to one side, you must give the child shoes that are higher on that side, both in the sole and heel, which will make him incline to the opposite side.”</a:t>
                      </a:r>
                      <a:endParaRPr lang="en-US" sz="1200" b="0" i="0" dirty="0">
                        <a:solidFill>
                          <a:schemeClr val="tx1"/>
                        </a:solidFill>
                      </a:endParaRPr>
                    </a:p>
                  </a:txBody>
                  <a:tcPr marT="34290" marB="34290">
                    <a:solidFill>
                      <a:srgbClr val="E9EDF4"/>
                    </a:solidFill>
                  </a:tcPr>
                </a:tc>
                <a:extLst>
                  <a:ext uri="{0D108BD9-81ED-4DB2-BD59-A6C34878D82A}">
                    <a16:rowId xmlns:a16="http://schemas.microsoft.com/office/drawing/2014/main" val="10000"/>
                  </a:ext>
                </a:extLst>
              </a:tr>
              <a:tr h="1165860">
                <a:tc>
                  <a:txBody>
                    <a:bodyPr/>
                    <a:lstStyle/>
                    <a:p>
                      <a:r>
                        <a:rPr lang="en-US" sz="1200" dirty="0">
                          <a:solidFill>
                            <a:schemeClr val="tx1"/>
                          </a:solidFill>
                        </a:rPr>
                        <a:t>Dr. Royal Whitman</a:t>
                      </a:r>
                    </a:p>
                    <a:p>
                      <a:r>
                        <a:rPr lang="en-US" sz="1200" b="0" dirty="0">
                          <a:solidFill>
                            <a:schemeClr val="tx1"/>
                          </a:solidFill>
                        </a:rPr>
                        <a:t>(1889)</a:t>
                      </a:r>
                      <a:r>
                        <a:rPr lang="en-US" sz="1200" b="0" baseline="0" dirty="0">
                          <a:solidFill>
                            <a:schemeClr val="tx1"/>
                          </a:solidFill>
                        </a:rPr>
                        <a:t> </a:t>
                      </a:r>
                      <a:endParaRPr lang="en-US" sz="1200" b="0" dirty="0">
                        <a:solidFill>
                          <a:schemeClr val="tx1"/>
                        </a:solidFill>
                      </a:endParaRPr>
                    </a:p>
                    <a:p>
                      <a:endParaRPr lang="en-US" sz="1200" dirty="0">
                        <a:solidFill>
                          <a:schemeClr val="tx1"/>
                        </a:solidFill>
                      </a:endParaRPr>
                    </a:p>
                  </a:txBody>
                  <a:tcPr marT="34290" marB="34290">
                    <a:solidFill>
                      <a:schemeClr val="bg2">
                        <a:lumMod val="90000"/>
                      </a:schemeClr>
                    </a:solidFill>
                  </a:tcPr>
                </a:tc>
                <a:tc>
                  <a:txBody>
                    <a:bodyPr/>
                    <a:lstStyle/>
                    <a:p>
                      <a:r>
                        <a:rPr lang="en-US" sz="1200" b="0" dirty="0">
                          <a:solidFill>
                            <a:schemeClr val="tx1"/>
                          </a:solidFill>
                        </a:rPr>
                        <a:t>Rigid steel plates with high medial and lateral flanges </a:t>
                      </a:r>
                    </a:p>
                    <a:p>
                      <a:r>
                        <a:rPr lang="en-US" sz="1200" b="0" dirty="0">
                          <a:solidFill>
                            <a:schemeClr val="tx1"/>
                          </a:solidFill>
                        </a:rPr>
                        <a:t>and no heelcup</a:t>
                      </a:r>
                      <a:r>
                        <a:rPr lang="en-US" sz="1200" b="0" baseline="0" dirty="0">
                          <a:solidFill>
                            <a:schemeClr val="tx1"/>
                          </a:solidFill>
                        </a:rPr>
                        <a:t>  manufactured over a supinated cast </a:t>
                      </a:r>
                    </a:p>
                    <a:p>
                      <a:r>
                        <a:rPr lang="en-US" sz="1200" b="0" baseline="0" dirty="0">
                          <a:solidFill>
                            <a:schemeClr val="tx1"/>
                          </a:solidFill>
                        </a:rPr>
                        <a:t>to treat “Weak Foot.”</a:t>
                      </a:r>
                      <a:r>
                        <a:rPr lang="en-US" sz="1200" b="0" dirty="0">
                          <a:solidFill>
                            <a:schemeClr val="tx1"/>
                          </a:solidFill>
                        </a:rPr>
                        <a:t>  </a:t>
                      </a:r>
                    </a:p>
                    <a:p>
                      <a:r>
                        <a:rPr lang="en-US" sz="1200" b="1" dirty="0">
                          <a:solidFill>
                            <a:schemeClr val="tx1"/>
                          </a:solidFill>
                        </a:rPr>
                        <a:t>Whitman Foot Brace to reduce excessive foot </a:t>
                      </a:r>
                    </a:p>
                    <a:p>
                      <a:r>
                        <a:rPr lang="en-US" sz="1200" b="1" dirty="0">
                          <a:solidFill>
                            <a:schemeClr val="tx1"/>
                          </a:solidFill>
                        </a:rPr>
                        <a:t>Pronation.</a:t>
                      </a:r>
                      <a:endParaRPr lang="en-US" sz="1200" b="0" dirty="0">
                        <a:solidFill>
                          <a:schemeClr val="tx1"/>
                        </a:solidFill>
                      </a:endParaRPr>
                    </a:p>
                  </a:txBody>
                  <a:tcPr marT="34290" marB="34290">
                    <a:solidFill>
                      <a:srgbClr val="E9EDF4"/>
                    </a:solidFill>
                  </a:tcPr>
                </a:tc>
                <a:extLst>
                  <a:ext uri="{0D108BD9-81ED-4DB2-BD59-A6C34878D82A}">
                    <a16:rowId xmlns:a16="http://schemas.microsoft.com/office/drawing/2014/main" val="10001"/>
                  </a:ext>
                </a:extLst>
              </a:tr>
              <a:tr h="1131570">
                <a:tc>
                  <a:txBody>
                    <a:bodyPr/>
                    <a:lstStyle/>
                    <a:p>
                      <a:r>
                        <a:rPr lang="en-US" sz="1200" dirty="0">
                          <a:solidFill>
                            <a:schemeClr val="tx1"/>
                          </a:solidFill>
                        </a:rPr>
                        <a:t>Dr. N.M. Shaffer</a:t>
                      </a:r>
                    </a:p>
                    <a:p>
                      <a:r>
                        <a:rPr lang="en-US" sz="1200" dirty="0">
                          <a:solidFill>
                            <a:schemeClr val="tx1"/>
                          </a:solidFill>
                        </a:rPr>
                        <a:t>(1897)</a:t>
                      </a:r>
                    </a:p>
                  </a:txBody>
                  <a:tcPr marT="34290" marB="34290">
                    <a:solidFill>
                      <a:schemeClr val="bg2">
                        <a:lumMod val="90000"/>
                      </a:schemeClr>
                    </a:solidFill>
                  </a:tcPr>
                </a:tc>
                <a:tc>
                  <a:txBody>
                    <a:bodyPr/>
                    <a:lstStyle/>
                    <a:p>
                      <a:r>
                        <a:rPr lang="en-US" sz="1200" b="0" dirty="0">
                          <a:solidFill>
                            <a:schemeClr val="tx1"/>
                          </a:solidFill>
                        </a:rPr>
                        <a:t>Described a high arch foot with claw toes</a:t>
                      </a:r>
                      <a:r>
                        <a:rPr lang="en-US" sz="1200" b="0" baseline="0" dirty="0">
                          <a:solidFill>
                            <a:schemeClr val="tx1"/>
                          </a:solidFill>
                        </a:rPr>
                        <a:t> – “Shaffer’s</a:t>
                      </a:r>
                    </a:p>
                    <a:p>
                      <a:r>
                        <a:rPr lang="en-US" sz="1200" b="0" baseline="0" dirty="0">
                          <a:solidFill>
                            <a:schemeClr val="tx1"/>
                          </a:solidFill>
                        </a:rPr>
                        <a:t>Foot” along with a high arch orthosis with a heelcup,</a:t>
                      </a:r>
                    </a:p>
                    <a:p>
                      <a:r>
                        <a:rPr lang="en-US" sz="1200" b="0" baseline="0" dirty="0">
                          <a:solidFill>
                            <a:schemeClr val="tx1"/>
                          </a:solidFill>
                        </a:rPr>
                        <a:t>which became known as a “Schaffer Plate.”</a:t>
                      </a:r>
                    </a:p>
                    <a:p>
                      <a:r>
                        <a:rPr lang="en-US" sz="1200" b="1" baseline="0" dirty="0">
                          <a:solidFill>
                            <a:schemeClr val="tx1"/>
                          </a:solidFill>
                        </a:rPr>
                        <a:t>Standard shell shape still offered by commercial labs</a:t>
                      </a:r>
                    </a:p>
                    <a:p>
                      <a:r>
                        <a:rPr lang="en-US" sz="1200" b="1" baseline="0" dirty="0">
                          <a:solidFill>
                            <a:schemeClr val="tx1"/>
                          </a:solidFill>
                        </a:rPr>
                        <a:t>today.</a:t>
                      </a:r>
                    </a:p>
                  </a:txBody>
                  <a:tcPr marT="34290" marB="34290">
                    <a:solidFill>
                      <a:srgbClr val="E9EDF4"/>
                    </a:solidFill>
                  </a:tcPr>
                </a:tc>
                <a:extLst>
                  <a:ext uri="{0D108BD9-81ED-4DB2-BD59-A6C34878D82A}">
                    <a16:rowId xmlns:a16="http://schemas.microsoft.com/office/drawing/2014/main" val="10002"/>
                  </a:ext>
                </a:extLst>
              </a:tr>
            </a:tbl>
          </a:graphicData>
        </a:graphic>
      </p:graphicFrame>
      <p:pic>
        <p:nvPicPr>
          <p:cNvPr id="18448" name="Picture 1"/>
          <p:cNvPicPr>
            <a:picLocks noChangeAspect="1" noChangeArrowheads="1"/>
          </p:cNvPicPr>
          <p:nvPr/>
        </p:nvPicPr>
        <p:blipFill>
          <a:blip r:embed="rId3"/>
          <a:srcRect/>
          <a:stretch>
            <a:fillRect/>
          </a:stretch>
        </p:blipFill>
        <p:spPr bwMode="auto">
          <a:xfrm>
            <a:off x="2356442" y="1284946"/>
            <a:ext cx="548096" cy="734616"/>
          </a:xfrm>
          <a:prstGeom prst="rect">
            <a:avLst/>
          </a:prstGeom>
          <a:noFill/>
          <a:ln w="9525">
            <a:noFill/>
            <a:miter lim="800000"/>
            <a:headEnd/>
            <a:tailEnd/>
          </a:ln>
        </p:spPr>
      </p:pic>
      <p:pic>
        <p:nvPicPr>
          <p:cNvPr id="18449" name="Picture 4"/>
          <p:cNvPicPr>
            <a:picLocks noChangeAspect="1" noChangeArrowheads="1"/>
          </p:cNvPicPr>
          <p:nvPr/>
        </p:nvPicPr>
        <p:blipFill>
          <a:blip r:embed="rId4"/>
          <a:srcRect/>
          <a:stretch>
            <a:fillRect/>
          </a:stretch>
        </p:blipFill>
        <p:spPr bwMode="auto">
          <a:xfrm>
            <a:off x="2356442" y="2380712"/>
            <a:ext cx="583021" cy="690563"/>
          </a:xfrm>
          <a:prstGeom prst="rect">
            <a:avLst/>
          </a:prstGeom>
          <a:noFill/>
          <a:ln w="9525">
            <a:noFill/>
            <a:miter lim="800000"/>
            <a:headEnd/>
            <a:tailEnd/>
          </a:ln>
        </p:spPr>
      </p:pic>
      <p:pic>
        <p:nvPicPr>
          <p:cNvPr id="18450" name="Picture 5"/>
          <p:cNvPicPr>
            <a:picLocks noChangeAspect="1" noChangeArrowheads="1"/>
          </p:cNvPicPr>
          <p:nvPr/>
        </p:nvPicPr>
        <p:blipFill>
          <a:blip r:embed="rId5"/>
          <a:srcRect/>
          <a:stretch>
            <a:fillRect/>
          </a:stretch>
        </p:blipFill>
        <p:spPr bwMode="auto">
          <a:xfrm>
            <a:off x="2356442" y="3486150"/>
            <a:ext cx="583021" cy="800100"/>
          </a:xfrm>
          <a:prstGeom prst="rect">
            <a:avLst/>
          </a:prstGeom>
          <a:noFill/>
          <a:ln w="9525">
            <a:noFill/>
            <a:miter lim="800000"/>
            <a:headEnd/>
            <a:tailEnd/>
          </a:ln>
        </p:spPr>
      </p:pic>
      <p:pic>
        <p:nvPicPr>
          <p:cNvPr id="18451" name="Picture 6"/>
          <p:cNvPicPr>
            <a:picLocks noChangeAspect="1" noChangeArrowheads="1"/>
          </p:cNvPicPr>
          <p:nvPr/>
        </p:nvPicPr>
        <p:blipFill>
          <a:blip r:embed="rId6"/>
          <a:srcRect/>
          <a:stretch>
            <a:fillRect/>
          </a:stretch>
        </p:blipFill>
        <p:spPr bwMode="auto">
          <a:xfrm>
            <a:off x="7315201" y="3346846"/>
            <a:ext cx="862013" cy="939404"/>
          </a:xfrm>
          <a:prstGeom prst="rect">
            <a:avLst/>
          </a:prstGeom>
          <a:noFill/>
          <a:ln w="9525">
            <a:noFill/>
            <a:miter lim="800000"/>
            <a:headEnd/>
            <a:tailEnd/>
          </a:ln>
        </p:spPr>
      </p:pic>
      <p:sp>
        <p:nvSpPr>
          <p:cNvPr id="18452" name="Title 6"/>
          <p:cNvSpPr>
            <a:spLocks noGrp="1"/>
          </p:cNvSpPr>
          <p:nvPr>
            <p:ph type="title"/>
          </p:nvPr>
        </p:nvSpPr>
        <p:spPr>
          <a:xfrm>
            <a:off x="1029810" y="171450"/>
            <a:ext cx="8114190" cy="857250"/>
          </a:xfrm>
        </p:spPr>
        <p:txBody>
          <a:bodyPr/>
          <a:lstStyle/>
          <a:p>
            <a:r>
              <a:rPr lang="en-US" sz="2800" dirty="0">
                <a:solidFill>
                  <a:schemeClr val="tx1"/>
                </a:solidFill>
              </a:rPr>
              <a:t>Kinematic foot orthotic therapy</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216240" y="571501"/>
          <a:ext cx="7165759" cy="3529981"/>
        </p:xfrm>
        <a:graphic>
          <a:graphicData uri="http://schemas.openxmlformats.org/drawingml/2006/table">
            <a:tbl>
              <a:tblPr firstRow="1" bandRow="1">
                <a:tableStyleId>{5C22544A-7EE6-4342-B048-85BDC9FD1C3A}</a:tableStyleId>
              </a:tblPr>
              <a:tblGrid>
                <a:gridCol w="1789904">
                  <a:extLst>
                    <a:ext uri="{9D8B030D-6E8A-4147-A177-3AD203B41FA5}">
                      <a16:colId xmlns:a16="http://schemas.microsoft.com/office/drawing/2014/main" val="20000"/>
                    </a:ext>
                  </a:extLst>
                </a:gridCol>
                <a:gridCol w="5375855">
                  <a:extLst>
                    <a:ext uri="{9D8B030D-6E8A-4147-A177-3AD203B41FA5}">
                      <a16:colId xmlns:a16="http://schemas.microsoft.com/office/drawing/2014/main" val="20001"/>
                    </a:ext>
                  </a:extLst>
                </a:gridCol>
              </a:tblGrid>
              <a:tr h="756425">
                <a:tc>
                  <a:txBody>
                    <a:bodyPr/>
                    <a:lstStyle/>
                    <a:p>
                      <a:r>
                        <a:rPr lang="en-US" sz="1200" b="0" dirty="0">
                          <a:solidFill>
                            <a:schemeClr val="tx1"/>
                          </a:solidFill>
                        </a:rPr>
                        <a:t>Dr. P.W.</a:t>
                      </a:r>
                      <a:r>
                        <a:rPr lang="en-US" sz="1200" b="0" baseline="0" dirty="0">
                          <a:solidFill>
                            <a:schemeClr val="tx1"/>
                          </a:solidFill>
                        </a:rPr>
                        <a:t> </a:t>
                      </a:r>
                      <a:r>
                        <a:rPr lang="en-US" sz="1200" b="0" dirty="0">
                          <a:solidFill>
                            <a:schemeClr val="tx1"/>
                          </a:solidFill>
                        </a:rPr>
                        <a:t>Roberts</a:t>
                      </a:r>
                    </a:p>
                    <a:p>
                      <a:r>
                        <a:rPr lang="en-US" sz="1200" b="0" dirty="0">
                          <a:solidFill>
                            <a:schemeClr val="tx1"/>
                          </a:solidFill>
                        </a:rPr>
                        <a:t>(191</a:t>
                      </a:r>
                      <a:r>
                        <a:rPr lang="en-US" sz="1200" b="0" i="1" dirty="0">
                          <a:solidFill>
                            <a:schemeClr val="tx1"/>
                          </a:solidFill>
                        </a:rPr>
                        <a:t>2)</a:t>
                      </a:r>
                    </a:p>
                  </a:txBody>
                  <a:tcPr marT="34290" marB="34290">
                    <a:solidFill>
                      <a:schemeClr val="bg2">
                        <a:lumMod val="90000"/>
                      </a:schemeClr>
                    </a:solidFill>
                  </a:tcPr>
                </a:tc>
                <a:tc>
                  <a:txBody>
                    <a:bodyPr/>
                    <a:lstStyle/>
                    <a:p>
                      <a:r>
                        <a:rPr lang="en-US" sz="1200" b="0" dirty="0">
                          <a:solidFill>
                            <a:schemeClr val="tx1"/>
                          </a:solidFill>
                        </a:rPr>
                        <a:t>Modified the Whitman plate with</a:t>
                      </a:r>
                      <a:r>
                        <a:rPr lang="en-US" sz="1200" b="0" baseline="0" dirty="0">
                          <a:solidFill>
                            <a:schemeClr val="tx1"/>
                          </a:solidFill>
                        </a:rPr>
                        <a:t> lower flanges plus an </a:t>
                      </a:r>
                      <a:r>
                        <a:rPr lang="en-US" sz="1200" b="0" u="sng" baseline="0" dirty="0">
                          <a:solidFill>
                            <a:schemeClr val="tx1"/>
                          </a:solidFill>
                        </a:rPr>
                        <a:t>inverted heelcup.</a:t>
                      </a:r>
                      <a:r>
                        <a:rPr lang="en-US" sz="1200" b="0" u="none" baseline="0" dirty="0">
                          <a:solidFill>
                            <a:schemeClr val="tx1"/>
                          </a:solidFill>
                        </a:rPr>
                        <a:t>  Caused irritation to plantar  aspect of the foot.</a:t>
                      </a:r>
                    </a:p>
                    <a:p>
                      <a:r>
                        <a:rPr lang="en-US" sz="1200" b="1" u="none" baseline="0" dirty="0">
                          <a:solidFill>
                            <a:schemeClr val="tx1"/>
                          </a:solidFill>
                        </a:rPr>
                        <a:t>Inverted  Orthotic  </a:t>
                      </a:r>
                      <a:r>
                        <a:rPr lang="en-US" sz="1200" b="0" u="none" baseline="0" dirty="0">
                          <a:solidFill>
                            <a:schemeClr val="tx1"/>
                          </a:solidFill>
                        </a:rPr>
                        <a:t>(viz. Blake Inverted)</a:t>
                      </a:r>
                      <a:endParaRPr lang="en-US" sz="1200" b="0" u="none" dirty="0">
                        <a:solidFill>
                          <a:schemeClr val="tx1"/>
                        </a:solidFill>
                      </a:endParaRPr>
                    </a:p>
                  </a:txBody>
                  <a:tcPr marT="34290" marB="34290">
                    <a:solidFill>
                      <a:srgbClr val="E9EDF4"/>
                    </a:solidFill>
                  </a:tcPr>
                </a:tc>
                <a:extLst>
                  <a:ext uri="{0D108BD9-81ED-4DB2-BD59-A6C34878D82A}">
                    <a16:rowId xmlns:a16="http://schemas.microsoft.com/office/drawing/2014/main" val="10000"/>
                  </a:ext>
                </a:extLst>
              </a:tr>
              <a:tr h="1386778">
                <a:tc>
                  <a:txBody>
                    <a:bodyPr/>
                    <a:lstStyle/>
                    <a:p>
                      <a:r>
                        <a:rPr lang="en-US" sz="1200" b="0" dirty="0">
                          <a:solidFill>
                            <a:schemeClr val="tx1"/>
                          </a:solidFill>
                        </a:rPr>
                        <a:t>Dr. Otto Schuster</a:t>
                      </a:r>
                    </a:p>
                    <a:p>
                      <a:r>
                        <a:rPr lang="en-US" sz="1200" b="0" dirty="0">
                          <a:solidFill>
                            <a:schemeClr val="tx1"/>
                          </a:solidFill>
                        </a:rPr>
                        <a:t>(1927)</a:t>
                      </a:r>
                    </a:p>
                  </a:txBody>
                  <a:tcPr marT="34290" marB="34290">
                    <a:solidFill>
                      <a:schemeClr val="bg2">
                        <a:lumMod val="90000"/>
                      </a:schemeClr>
                    </a:solidFill>
                  </a:tcPr>
                </a:tc>
                <a:tc>
                  <a:txBody>
                    <a:bodyPr/>
                    <a:lstStyle/>
                    <a:p>
                      <a:r>
                        <a:rPr lang="en-US" sz="1200" b="0" i="0" dirty="0">
                          <a:solidFill>
                            <a:schemeClr val="tx1"/>
                          </a:solidFill>
                        </a:rPr>
                        <a:t>Wrote Textbook Foot Orthopedics. Combined the ideas</a:t>
                      </a:r>
                    </a:p>
                    <a:p>
                      <a:r>
                        <a:rPr lang="en-US" sz="1200" b="0" i="0" dirty="0">
                          <a:solidFill>
                            <a:schemeClr val="tx1"/>
                          </a:solidFill>
                        </a:rPr>
                        <a:t> of Whitman and Roberts</a:t>
                      </a:r>
                      <a:r>
                        <a:rPr lang="en-US" sz="1200" b="0" i="0" baseline="0" dirty="0">
                          <a:solidFill>
                            <a:schemeClr val="tx1"/>
                          </a:solidFill>
                        </a:rPr>
                        <a:t> to create  the Whitman-</a:t>
                      </a:r>
                    </a:p>
                    <a:p>
                      <a:r>
                        <a:rPr lang="en-US" sz="1200" b="0" i="0" baseline="0" dirty="0">
                          <a:solidFill>
                            <a:schemeClr val="tx1"/>
                          </a:solidFill>
                        </a:rPr>
                        <a:t>Roberts Brace, more easily tolerated by </a:t>
                      </a:r>
                    </a:p>
                    <a:p>
                      <a:r>
                        <a:rPr lang="en-US" sz="1200" b="0" i="0" baseline="0" dirty="0">
                          <a:solidFill>
                            <a:schemeClr val="tx1"/>
                          </a:solidFill>
                        </a:rPr>
                        <a:t>the wearer.</a:t>
                      </a:r>
                      <a:endParaRPr lang="en-US" sz="1200" b="0" i="0" dirty="0">
                        <a:solidFill>
                          <a:schemeClr val="tx1"/>
                        </a:solidFill>
                      </a:endParaRPr>
                    </a:p>
                  </a:txBody>
                  <a:tcPr marT="34290" marB="34290">
                    <a:solidFill>
                      <a:srgbClr val="E9EDF4"/>
                    </a:solidFill>
                  </a:tcPr>
                </a:tc>
                <a:extLst>
                  <a:ext uri="{0D108BD9-81ED-4DB2-BD59-A6C34878D82A}">
                    <a16:rowId xmlns:a16="http://schemas.microsoft.com/office/drawing/2014/main" val="10001"/>
                  </a:ext>
                </a:extLst>
              </a:tr>
              <a:tr h="1386778">
                <a:tc>
                  <a:txBody>
                    <a:bodyPr/>
                    <a:lstStyle/>
                    <a:p>
                      <a:r>
                        <a:rPr lang="en-US" sz="1200" b="0" dirty="0">
                          <a:solidFill>
                            <a:schemeClr val="tx1"/>
                          </a:solidFill>
                        </a:rPr>
                        <a:t>Dr. Dudley Morton </a:t>
                      </a:r>
                    </a:p>
                    <a:p>
                      <a:r>
                        <a:rPr lang="en-US" sz="1200" b="0" dirty="0">
                          <a:solidFill>
                            <a:schemeClr val="tx1"/>
                          </a:solidFill>
                        </a:rPr>
                        <a:t>(1935)</a:t>
                      </a:r>
                    </a:p>
                  </a:txBody>
                  <a:tcPr marT="34290" marB="34290">
                    <a:solidFill>
                      <a:schemeClr val="bg2">
                        <a:lumMod val="90000"/>
                      </a:schemeClr>
                    </a:solidFill>
                  </a:tcPr>
                </a:tc>
                <a:tc>
                  <a:txBody>
                    <a:bodyPr/>
                    <a:lstStyle/>
                    <a:p>
                      <a:r>
                        <a:rPr lang="en-US" sz="1200" b="0" i="0" dirty="0">
                          <a:solidFill>
                            <a:schemeClr val="tx1"/>
                          </a:solidFill>
                        </a:rPr>
                        <a:t>In</a:t>
                      </a:r>
                      <a:r>
                        <a:rPr lang="en-US" sz="1200" b="0" i="0" baseline="0" dirty="0">
                          <a:solidFill>
                            <a:schemeClr val="tx1"/>
                          </a:solidFill>
                        </a:rPr>
                        <a:t> his 1935 publication The Human Foot, It’s Evolution, </a:t>
                      </a:r>
                    </a:p>
                    <a:p>
                      <a:r>
                        <a:rPr lang="en-US" sz="1200" b="0" i="0" baseline="0" dirty="0">
                          <a:solidFill>
                            <a:schemeClr val="tx1"/>
                          </a:solidFill>
                        </a:rPr>
                        <a:t>Physiology and Functional Disorders (1935) describe </a:t>
                      </a:r>
                    </a:p>
                    <a:p>
                      <a:r>
                        <a:rPr lang="en-US" sz="1200" b="0" i="0" baseline="0" dirty="0">
                          <a:solidFill>
                            <a:schemeClr val="tx1"/>
                          </a:solidFill>
                        </a:rPr>
                        <a:t>a short and hypermobile 1</a:t>
                      </a:r>
                      <a:r>
                        <a:rPr lang="en-US" sz="1200" b="0" i="0" baseline="30000" dirty="0">
                          <a:solidFill>
                            <a:schemeClr val="tx1"/>
                          </a:solidFill>
                        </a:rPr>
                        <a:t>st</a:t>
                      </a:r>
                      <a:r>
                        <a:rPr lang="en-US" sz="1200" b="0" i="0" baseline="0" dirty="0">
                          <a:solidFill>
                            <a:schemeClr val="tx1"/>
                          </a:solidFill>
                        </a:rPr>
                        <a:t> metatarsal segment as </a:t>
                      </a:r>
                    </a:p>
                    <a:p>
                      <a:r>
                        <a:rPr lang="en-US" sz="1200" b="0" i="0" baseline="0" dirty="0">
                          <a:solidFill>
                            <a:schemeClr val="tx1"/>
                          </a:solidFill>
                        </a:rPr>
                        <a:t>a cause of excessive foot pronation.</a:t>
                      </a:r>
                    </a:p>
                    <a:p>
                      <a:r>
                        <a:rPr lang="en-US" sz="1200" b="1" i="0" baseline="0" dirty="0">
                          <a:solidFill>
                            <a:schemeClr val="tx1"/>
                          </a:solidFill>
                        </a:rPr>
                        <a:t>Atavistic Theory.  Load Deformation of the 1</a:t>
                      </a:r>
                      <a:r>
                        <a:rPr lang="en-US" sz="1200" b="1" i="0" baseline="30000" dirty="0">
                          <a:solidFill>
                            <a:schemeClr val="tx1"/>
                          </a:solidFill>
                        </a:rPr>
                        <a:t>st</a:t>
                      </a:r>
                      <a:r>
                        <a:rPr lang="en-US" sz="1200" b="1" i="0" baseline="0" dirty="0">
                          <a:solidFill>
                            <a:schemeClr val="tx1"/>
                          </a:solidFill>
                        </a:rPr>
                        <a:t> Ray.</a:t>
                      </a:r>
                      <a:endParaRPr lang="en-US" sz="1200" b="1" i="0" dirty="0">
                        <a:solidFill>
                          <a:schemeClr val="tx1"/>
                        </a:solidFill>
                      </a:endParaRPr>
                    </a:p>
                  </a:txBody>
                  <a:tcPr marT="34290" marB="34290">
                    <a:solidFill>
                      <a:srgbClr val="E9EDF4"/>
                    </a:solidFill>
                  </a:tcPr>
                </a:tc>
                <a:extLst>
                  <a:ext uri="{0D108BD9-81ED-4DB2-BD59-A6C34878D82A}">
                    <a16:rowId xmlns:a16="http://schemas.microsoft.com/office/drawing/2014/main" val="10002"/>
                  </a:ext>
                </a:extLst>
              </a:tr>
            </a:tbl>
          </a:graphicData>
        </a:graphic>
      </p:graphicFrame>
      <p:pic>
        <p:nvPicPr>
          <p:cNvPr id="19472" name="Picture 3"/>
          <p:cNvPicPr>
            <a:picLocks noChangeAspect="1" noChangeArrowheads="1"/>
          </p:cNvPicPr>
          <p:nvPr/>
        </p:nvPicPr>
        <p:blipFill>
          <a:blip r:embed="rId3"/>
          <a:srcRect/>
          <a:stretch>
            <a:fillRect/>
          </a:stretch>
        </p:blipFill>
        <p:spPr bwMode="auto">
          <a:xfrm>
            <a:off x="2129785" y="3022292"/>
            <a:ext cx="675328" cy="813197"/>
          </a:xfrm>
          <a:prstGeom prst="rect">
            <a:avLst/>
          </a:prstGeom>
          <a:noFill/>
          <a:ln w="9525">
            <a:noFill/>
            <a:miter lim="800000"/>
            <a:headEnd/>
            <a:tailEnd/>
          </a:ln>
        </p:spPr>
      </p:pic>
      <p:pic>
        <p:nvPicPr>
          <p:cNvPr id="19473" name="Picture 4"/>
          <p:cNvPicPr>
            <a:picLocks noChangeAspect="1" noChangeArrowheads="1"/>
          </p:cNvPicPr>
          <p:nvPr/>
        </p:nvPicPr>
        <p:blipFill>
          <a:blip r:embed="rId4"/>
          <a:srcRect/>
          <a:stretch>
            <a:fillRect/>
          </a:stretch>
        </p:blipFill>
        <p:spPr bwMode="auto">
          <a:xfrm>
            <a:off x="7204970" y="2887462"/>
            <a:ext cx="828675" cy="1067991"/>
          </a:xfrm>
          <a:prstGeom prst="rect">
            <a:avLst/>
          </a:prstGeom>
          <a:noFill/>
          <a:ln w="9525">
            <a:noFill/>
            <a:miter lim="800000"/>
            <a:headEnd/>
            <a:tailEnd/>
          </a:ln>
        </p:spPr>
      </p:pic>
      <p:pic>
        <p:nvPicPr>
          <p:cNvPr id="19474" name="Picture 5"/>
          <p:cNvPicPr>
            <a:picLocks noChangeAspect="1" noChangeArrowheads="1"/>
          </p:cNvPicPr>
          <p:nvPr/>
        </p:nvPicPr>
        <p:blipFill>
          <a:blip r:embed="rId5"/>
          <a:srcRect/>
          <a:stretch>
            <a:fillRect/>
          </a:stretch>
        </p:blipFill>
        <p:spPr bwMode="auto">
          <a:xfrm>
            <a:off x="2175029" y="1721644"/>
            <a:ext cx="630084" cy="850106"/>
          </a:xfrm>
          <a:prstGeom prst="rect">
            <a:avLst/>
          </a:prstGeom>
          <a:noFill/>
          <a:ln w="9525">
            <a:noFill/>
            <a:miter lim="800000"/>
            <a:headEnd/>
            <a:tailEnd/>
          </a:ln>
        </p:spPr>
      </p:pic>
      <p:pic>
        <p:nvPicPr>
          <p:cNvPr id="19475" name="Picture 6"/>
          <p:cNvPicPr>
            <a:picLocks noChangeAspect="1" noChangeArrowheads="1"/>
          </p:cNvPicPr>
          <p:nvPr/>
        </p:nvPicPr>
        <p:blipFill>
          <a:blip r:embed="rId6"/>
          <a:srcRect/>
          <a:stretch>
            <a:fillRect/>
          </a:stretch>
        </p:blipFill>
        <p:spPr bwMode="auto">
          <a:xfrm>
            <a:off x="7204970" y="1600200"/>
            <a:ext cx="836613" cy="971550"/>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685800" y="514350"/>
          <a:ext cx="7696200" cy="4229100"/>
        </p:xfrm>
        <a:graphic>
          <a:graphicData uri="http://schemas.openxmlformats.org/drawingml/2006/table">
            <a:tbl>
              <a:tblPr firstRow="1" bandRow="1">
                <a:tableStyleId>{5C22544A-7EE6-4342-B048-85BDC9FD1C3A}</a:tableStyleId>
              </a:tblPr>
              <a:tblGrid>
                <a:gridCol w="1922401">
                  <a:extLst>
                    <a:ext uri="{9D8B030D-6E8A-4147-A177-3AD203B41FA5}">
                      <a16:colId xmlns:a16="http://schemas.microsoft.com/office/drawing/2014/main" val="20000"/>
                    </a:ext>
                  </a:extLst>
                </a:gridCol>
                <a:gridCol w="5773799">
                  <a:extLst>
                    <a:ext uri="{9D8B030D-6E8A-4147-A177-3AD203B41FA5}">
                      <a16:colId xmlns:a16="http://schemas.microsoft.com/office/drawing/2014/main" val="20001"/>
                    </a:ext>
                  </a:extLst>
                </a:gridCol>
              </a:tblGrid>
              <a:tr h="1340637">
                <a:tc>
                  <a:txBody>
                    <a:bodyPr/>
                    <a:lstStyle/>
                    <a:p>
                      <a:r>
                        <a:rPr lang="en-US" sz="1200" b="1" dirty="0">
                          <a:solidFill>
                            <a:schemeClr val="accent2"/>
                          </a:solidFill>
                        </a:rPr>
                        <a:t>William </a:t>
                      </a:r>
                      <a:r>
                        <a:rPr lang="en-US" sz="1200" b="1" dirty="0" err="1">
                          <a:solidFill>
                            <a:schemeClr val="accent2"/>
                          </a:solidFill>
                        </a:rPr>
                        <a:t>Sayle-Creer</a:t>
                      </a:r>
                      <a:endParaRPr lang="en-US" sz="1200" b="1" dirty="0">
                        <a:solidFill>
                          <a:schemeClr val="accent2"/>
                        </a:solidFill>
                      </a:endParaRPr>
                    </a:p>
                    <a:p>
                      <a:r>
                        <a:rPr lang="en-US" sz="1200" b="1" dirty="0">
                          <a:solidFill>
                            <a:schemeClr val="accent2"/>
                          </a:solidFill>
                        </a:rPr>
                        <a:t>(1938)</a:t>
                      </a:r>
                    </a:p>
                  </a:txBody>
                  <a:tcPr marT="34290" marB="34290">
                    <a:solidFill>
                      <a:schemeClr val="bg2">
                        <a:lumMod val="90000"/>
                      </a:schemeClr>
                    </a:solidFill>
                  </a:tcPr>
                </a:tc>
                <a:tc>
                  <a:txBody>
                    <a:bodyPr/>
                    <a:lstStyle/>
                    <a:p>
                      <a:r>
                        <a:rPr lang="en-US" sz="1400" b="0" kern="1200" baseline="0" dirty="0">
                          <a:solidFill>
                            <a:schemeClr val="accent2"/>
                          </a:solidFill>
                          <a:latin typeface="+mn-lt"/>
                          <a:ea typeface="+mn-ea"/>
                          <a:cs typeface="+mn-cs"/>
                        </a:rPr>
                        <a:t>“</a:t>
                      </a:r>
                      <a:r>
                        <a:rPr lang="en-US" sz="1200" b="0" kern="1200" baseline="0" dirty="0">
                          <a:solidFill>
                            <a:schemeClr val="accent2"/>
                          </a:solidFill>
                          <a:latin typeface="+mn-lt"/>
                          <a:ea typeface="+mn-ea"/>
                          <a:cs typeface="+mn-cs"/>
                        </a:rPr>
                        <a:t>By wedging the inner border of the heel the </a:t>
                      </a:r>
                      <a:r>
                        <a:rPr lang="en-US" sz="1200" b="0" kern="1200" baseline="0" dirty="0" err="1">
                          <a:solidFill>
                            <a:schemeClr val="accent2"/>
                          </a:solidFill>
                          <a:latin typeface="+mn-lt"/>
                          <a:ea typeface="+mn-ea"/>
                          <a:cs typeface="+mn-cs"/>
                        </a:rPr>
                        <a:t>tibials</a:t>
                      </a:r>
                      <a:r>
                        <a:rPr lang="en-US" sz="1200" b="0" kern="1200" baseline="0" dirty="0">
                          <a:solidFill>
                            <a:schemeClr val="accent2"/>
                          </a:solidFill>
                          <a:latin typeface="+mn-lt"/>
                          <a:ea typeface="+mn-ea"/>
                          <a:cs typeface="+mn-cs"/>
                        </a:rPr>
                        <a:t> are relieved. By wedging the outer side of the sole, the strain on the </a:t>
                      </a:r>
                      <a:r>
                        <a:rPr lang="en-US" sz="1200" b="0" kern="1200" baseline="0" dirty="0" err="1">
                          <a:solidFill>
                            <a:schemeClr val="accent2"/>
                          </a:solidFill>
                          <a:latin typeface="+mn-lt"/>
                          <a:ea typeface="+mn-ea"/>
                          <a:cs typeface="+mn-cs"/>
                        </a:rPr>
                        <a:t>peroneus</a:t>
                      </a:r>
                      <a:r>
                        <a:rPr lang="en-US" sz="1200" b="0" kern="1200" baseline="0" dirty="0">
                          <a:solidFill>
                            <a:schemeClr val="accent2"/>
                          </a:solidFill>
                          <a:latin typeface="+mn-lt"/>
                          <a:ea typeface="+mn-ea"/>
                          <a:cs typeface="+mn-cs"/>
                        </a:rPr>
                        <a:t> longus is removed. Clinical practice shows that the degree of wedging must be determined for each individual case.”   </a:t>
                      </a:r>
                      <a:r>
                        <a:rPr lang="en-US" sz="1200" b="1" kern="1200" baseline="0" dirty="0">
                          <a:solidFill>
                            <a:schemeClr val="accent2"/>
                          </a:solidFill>
                          <a:latin typeface="+mn-lt"/>
                          <a:ea typeface="+mn-ea"/>
                          <a:cs typeface="+mn-cs"/>
                        </a:rPr>
                        <a:t>Tissue</a:t>
                      </a:r>
                      <a:r>
                        <a:rPr lang="en-US" sz="1200" b="1" i="0" kern="1200" baseline="0" dirty="0">
                          <a:solidFill>
                            <a:schemeClr val="accent2"/>
                          </a:solidFill>
                          <a:latin typeface="+mn-lt"/>
                          <a:ea typeface="+mn-ea"/>
                          <a:cs typeface="+mn-cs"/>
                        </a:rPr>
                        <a:t> Stress Paradigm.</a:t>
                      </a:r>
                      <a:endParaRPr lang="en-US" sz="1200" b="1" i="0" dirty="0">
                        <a:solidFill>
                          <a:schemeClr val="accent2"/>
                        </a:solidFill>
                      </a:endParaRPr>
                    </a:p>
                  </a:txBody>
                  <a:tcPr marT="34290" marB="34290">
                    <a:solidFill>
                      <a:srgbClr val="E9EDF4"/>
                    </a:solidFill>
                  </a:tcPr>
                </a:tc>
                <a:extLst>
                  <a:ext uri="{0D108BD9-81ED-4DB2-BD59-A6C34878D82A}">
                    <a16:rowId xmlns:a16="http://schemas.microsoft.com/office/drawing/2014/main" val="10000"/>
                  </a:ext>
                </a:extLst>
              </a:tr>
              <a:tr h="914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Dr.</a:t>
                      </a:r>
                      <a:r>
                        <a:rPr lang="en-US" sz="1200" b="0" baseline="0" dirty="0">
                          <a:solidFill>
                            <a:schemeClr val="tx1"/>
                          </a:solidFill>
                        </a:rPr>
                        <a:t> Benjamin </a:t>
                      </a:r>
                      <a:r>
                        <a:rPr lang="en-US" sz="1200" b="0" dirty="0">
                          <a:solidFill>
                            <a:schemeClr val="tx1"/>
                          </a:solidFill>
                        </a:rPr>
                        <a:t>Levy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(1950)</a:t>
                      </a:r>
                    </a:p>
                  </a:txBody>
                  <a:tcPr marT="34290" marB="34290">
                    <a:solidFill>
                      <a:schemeClr val="bg2">
                        <a:lumMod val="90000"/>
                      </a:schemeClr>
                    </a:solidFill>
                  </a:tcPr>
                </a:tc>
                <a:tc>
                  <a:txBody>
                    <a:bodyPr/>
                    <a:lstStyle/>
                    <a:p>
                      <a:r>
                        <a:rPr lang="en-US" sz="1200" dirty="0">
                          <a:solidFill>
                            <a:schemeClr val="tx1"/>
                          </a:solidFill>
                        </a:rPr>
                        <a:t>Rubber-butter arch support insoles</a:t>
                      </a:r>
                      <a:r>
                        <a:rPr lang="en-US" sz="1200" baseline="0" dirty="0">
                          <a:solidFill>
                            <a:schemeClr val="tx1"/>
                          </a:solidFill>
                        </a:rPr>
                        <a:t> with a  </a:t>
                      </a:r>
                    </a:p>
                    <a:p>
                      <a:r>
                        <a:rPr lang="en-US" sz="1200" baseline="0" dirty="0">
                          <a:solidFill>
                            <a:schemeClr val="tx1"/>
                          </a:solidFill>
                        </a:rPr>
                        <a:t>metatarsal dome and toe crest  to reduce forefoot </a:t>
                      </a:r>
                    </a:p>
                    <a:p>
                      <a:r>
                        <a:rPr lang="en-US" sz="1200" baseline="0" dirty="0">
                          <a:solidFill>
                            <a:schemeClr val="tx1"/>
                          </a:solidFill>
                        </a:rPr>
                        <a:t>pressure – “Levy Mould.”</a:t>
                      </a:r>
                      <a:r>
                        <a:rPr lang="en-US" sz="1200" dirty="0">
                          <a:solidFill>
                            <a:schemeClr val="tx1"/>
                          </a:solidFill>
                        </a:rPr>
                        <a:t> </a:t>
                      </a:r>
                    </a:p>
                    <a:p>
                      <a:r>
                        <a:rPr lang="en-US" sz="1200" b="1" dirty="0">
                          <a:solidFill>
                            <a:schemeClr val="tx1"/>
                          </a:solidFill>
                        </a:rPr>
                        <a:t>Total Contact Insole.</a:t>
                      </a:r>
                      <a:endParaRPr lang="en-US" sz="1200" dirty="0">
                        <a:solidFill>
                          <a:schemeClr val="tx1"/>
                        </a:solidFill>
                      </a:endParaRPr>
                    </a:p>
                  </a:txBody>
                  <a:tcPr marT="34290" marB="34290">
                    <a:solidFill>
                      <a:srgbClr val="E9EDF4"/>
                    </a:solidFill>
                  </a:tcPr>
                </a:tc>
                <a:extLst>
                  <a:ext uri="{0D108BD9-81ED-4DB2-BD59-A6C34878D82A}">
                    <a16:rowId xmlns:a16="http://schemas.microsoft.com/office/drawing/2014/main" val="10001"/>
                  </a:ext>
                </a:extLst>
              </a:tr>
              <a:tr h="792195">
                <a:tc>
                  <a:txBody>
                    <a:bodyPr/>
                    <a:lstStyle/>
                    <a:p>
                      <a:r>
                        <a:rPr lang="en-US" sz="1200" b="0" i="0" dirty="0">
                          <a:solidFill>
                            <a:schemeClr val="tx1"/>
                          </a:solidFill>
                        </a:rPr>
                        <a:t>Schreiber &amp; </a:t>
                      </a:r>
                      <a:r>
                        <a:rPr lang="en-US" sz="1200" b="0" i="0" dirty="0" err="1">
                          <a:solidFill>
                            <a:schemeClr val="tx1"/>
                          </a:solidFill>
                        </a:rPr>
                        <a:t>Weinerman</a:t>
                      </a:r>
                      <a:endParaRPr lang="en-US" sz="1200" b="0" i="0" dirty="0">
                        <a:solidFill>
                          <a:schemeClr val="tx1"/>
                        </a:solidFill>
                      </a:endParaRPr>
                    </a:p>
                    <a:p>
                      <a:r>
                        <a:rPr lang="en-US" sz="1200" b="0" i="0" dirty="0">
                          <a:solidFill>
                            <a:schemeClr val="tx1"/>
                          </a:solidFill>
                        </a:rPr>
                        <a:t>(1953)</a:t>
                      </a:r>
                    </a:p>
                  </a:txBody>
                  <a:tcPr marT="34290" marB="34290">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Described a method to quantify the frontal plane FF-RF position and advised supporting varus and valgus forefoot positions to prevent retrograde compensation at the rearfoot. </a:t>
                      </a:r>
                    </a:p>
                  </a:txBody>
                  <a:tcPr marT="34290" marB="34290">
                    <a:solidFill>
                      <a:srgbClr val="E9EDF4"/>
                    </a:solidFill>
                  </a:tcPr>
                </a:tc>
                <a:extLst>
                  <a:ext uri="{0D108BD9-81ED-4DB2-BD59-A6C34878D82A}">
                    <a16:rowId xmlns:a16="http://schemas.microsoft.com/office/drawing/2014/main" val="10002"/>
                  </a:ext>
                </a:extLst>
              </a:tr>
              <a:tr h="1182198">
                <a:tc>
                  <a:txBody>
                    <a:bodyPr/>
                    <a:lstStyle/>
                    <a:p>
                      <a:r>
                        <a:rPr lang="en-US" sz="1200" b="0" dirty="0">
                          <a:solidFill>
                            <a:schemeClr val="tx1"/>
                          </a:solidFill>
                        </a:rPr>
                        <a:t>Dr. G.K. Rose</a:t>
                      </a:r>
                    </a:p>
                    <a:p>
                      <a:r>
                        <a:rPr lang="en-US" sz="1200" b="0" dirty="0">
                          <a:solidFill>
                            <a:schemeClr val="tx1"/>
                          </a:solidFill>
                        </a:rPr>
                        <a:t>(1958)</a:t>
                      </a:r>
                    </a:p>
                  </a:txBody>
                  <a:tcPr marT="34290" marB="34290">
                    <a:solidFill>
                      <a:schemeClr val="bg2">
                        <a:lumMod val="90000"/>
                      </a:schemeClr>
                    </a:solidFill>
                  </a:tcPr>
                </a:tc>
                <a:tc>
                  <a:txBody>
                    <a:bodyPr/>
                    <a:lstStyle/>
                    <a:p>
                      <a:r>
                        <a:rPr lang="en-US" sz="1200" b="0" dirty="0">
                          <a:solidFill>
                            <a:schemeClr val="tx1"/>
                          </a:solidFill>
                        </a:rPr>
                        <a:t>Described how to take a negative cast of the foot</a:t>
                      </a:r>
                    </a:p>
                    <a:p>
                      <a:r>
                        <a:rPr lang="en-US" sz="1200" b="0" dirty="0">
                          <a:solidFill>
                            <a:schemeClr val="tx1"/>
                          </a:solidFill>
                        </a:rPr>
                        <a:t>with the hallux dorsiflexed to raise the arch, and </a:t>
                      </a:r>
                    </a:p>
                    <a:p>
                      <a:r>
                        <a:rPr lang="en-US" sz="1200" b="0" dirty="0">
                          <a:solidFill>
                            <a:schemeClr val="tx1"/>
                          </a:solidFill>
                        </a:rPr>
                        <a:t>how varus</a:t>
                      </a:r>
                      <a:r>
                        <a:rPr lang="en-US" sz="1200" b="0" baseline="0" dirty="0">
                          <a:solidFill>
                            <a:schemeClr val="tx1"/>
                          </a:solidFill>
                        </a:rPr>
                        <a:t> heel wedges should be manufactured  </a:t>
                      </a:r>
                    </a:p>
                    <a:p>
                      <a:r>
                        <a:rPr lang="en-US" sz="1200" b="0" baseline="0" dirty="0">
                          <a:solidFill>
                            <a:schemeClr val="tx1"/>
                          </a:solidFill>
                        </a:rPr>
                        <a:t>to be most effective</a:t>
                      </a:r>
                      <a:endParaRPr lang="en-US" sz="1200" b="0" dirty="0">
                        <a:solidFill>
                          <a:schemeClr val="tx1"/>
                        </a:solidFill>
                      </a:endParaRPr>
                    </a:p>
                  </a:txBody>
                  <a:tcPr marT="34290" marB="34290">
                    <a:solidFill>
                      <a:srgbClr val="E9EDF4"/>
                    </a:solidFill>
                  </a:tcPr>
                </a:tc>
                <a:extLst>
                  <a:ext uri="{0D108BD9-81ED-4DB2-BD59-A6C34878D82A}">
                    <a16:rowId xmlns:a16="http://schemas.microsoft.com/office/drawing/2014/main" val="10003"/>
                  </a:ext>
                </a:extLst>
              </a:tr>
            </a:tbl>
          </a:graphicData>
        </a:graphic>
      </p:graphicFrame>
      <p:pic>
        <p:nvPicPr>
          <p:cNvPr id="20499" name="Picture 2"/>
          <p:cNvPicPr>
            <a:picLocks noChangeAspect="1" noChangeArrowheads="1"/>
          </p:cNvPicPr>
          <p:nvPr/>
        </p:nvPicPr>
        <p:blipFill>
          <a:blip r:embed="rId3"/>
          <a:srcRect/>
          <a:stretch>
            <a:fillRect/>
          </a:stretch>
        </p:blipFill>
        <p:spPr bwMode="auto">
          <a:xfrm>
            <a:off x="1655764" y="857251"/>
            <a:ext cx="744537" cy="764381"/>
          </a:xfrm>
          <a:prstGeom prst="rect">
            <a:avLst/>
          </a:prstGeom>
          <a:noFill/>
          <a:ln w="9525">
            <a:noFill/>
            <a:miter lim="800000"/>
            <a:headEnd/>
            <a:tailEnd/>
          </a:ln>
        </p:spPr>
      </p:pic>
      <p:pic>
        <p:nvPicPr>
          <p:cNvPr id="20500" name="Picture 2"/>
          <p:cNvPicPr>
            <a:picLocks noChangeAspect="1" noChangeArrowheads="1"/>
          </p:cNvPicPr>
          <p:nvPr/>
        </p:nvPicPr>
        <p:blipFill>
          <a:blip r:embed="rId4"/>
          <a:srcRect/>
          <a:stretch>
            <a:fillRect/>
          </a:stretch>
        </p:blipFill>
        <p:spPr bwMode="auto">
          <a:xfrm>
            <a:off x="7010401" y="2000250"/>
            <a:ext cx="1089025" cy="614363"/>
          </a:xfrm>
          <a:prstGeom prst="rect">
            <a:avLst/>
          </a:prstGeom>
          <a:noFill/>
          <a:ln w="9525">
            <a:noFill/>
            <a:miter lim="800000"/>
            <a:headEnd/>
            <a:tailEnd/>
          </a:ln>
        </p:spPr>
      </p:pic>
      <p:pic>
        <p:nvPicPr>
          <p:cNvPr id="20501" name="Picture 3"/>
          <p:cNvPicPr>
            <a:picLocks noChangeAspect="1" noChangeArrowheads="1"/>
          </p:cNvPicPr>
          <p:nvPr/>
        </p:nvPicPr>
        <p:blipFill>
          <a:blip r:embed="rId5"/>
          <a:srcRect/>
          <a:stretch>
            <a:fillRect/>
          </a:stretch>
        </p:blipFill>
        <p:spPr bwMode="auto">
          <a:xfrm>
            <a:off x="7086600" y="3714751"/>
            <a:ext cx="1150938" cy="678656"/>
          </a:xfrm>
          <a:prstGeom prst="rect">
            <a:avLst/>
          </a:prstGeom>
          <a:noFill/>
          <a:ln w="9525">
            <a:noFill/>
            <a:miter lim="800000"/>
            <a:headEnd/>
            <a:tailEnd/>
          </a:ln>
        </p:spPr>
      </p:pic>
      <p:pic>
        <p:nvPicPr>
          <p:cNvPr id="20502" name="Picture 4"/>
          <p:cNvPicPr>
            <a:picLocks noChangeAspect="1" noChangeArrowheads="1"/>
          </p:cNvPicPr>
          <p:nvPr/>
        </p:nvPicPr>
        <p:blipFill>
          <a:blip r:embed="rId6"/>
          <a:srcRect/>
          <a:stretch>
            <a:fillRect/>
          </a:stretch>
        </p:blipFill>
        <p:spPr bwMode="auto">
          <a:xfrm>
            <a:off x="1676401" y="3829050"/>
            <a:ext cx="728663" cy="78938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038686" y="400050"/>
          <a:ext cx="7495713" cy="4171950"/>
        </p:xfrm>
        <a:graphic>
          <a:graphicData uri="http://schemas.openxmlformats.org/drawingml/2006/table">
            <a:tbl>
              <a:tblPr firstRow="1" bandRow="1">
                <a:tableStyleId>{5C22544A-7EE6-4342-B048-85BDC9FD1C3A}</a:tableStyleId>
              </a:tblPr>
              <a:tblGrid>
                <a:gridCol w="1855374">
                  <a:extLst>
                    <a:ext uri="{9D8B030D-6E8A-4147-A177-3AD203B41FA5}">
                      <a16:colId xmlns:a16="http://schemas.microsoft.com/office/drawing/2014/main" val="20000"/>
                    </a:ext>
                  </a:extLst>
                </a:gridCol>
                <a:gridCol w="5640339">
                  <a:extLst>
                    <a:ext uri="{9D8B030D-6E8A-4147-A177-3AD203B41FA5}">
                      <a16:colId xmlns:a16="http://schemas.microsoft.com/office/drawing/2014/main" val="20001"/>
                    </a:ext>
                  </a:extLst>
                </a:gridCol>
              </a:tblGrid>
              <a:tr h="4171950">
                <a:tc>
                  <a:txBody>
                    <a:bodyPr/>
                    <a:lstStyle/>
                    <a:p>
                      <a:r>
                        <a:rPr lang="en-US" sz="1200" b="1" dirty="0">
                          <a:solidFill>
                            <a:schemeClr val="tx1"/>
                          </a:solidFill>
                        </a:rPr>
                        <a:t>Dr. M.L. Root</a:t>
                      </a:r>
                    </a:p>
                    <a:p>
                      <a:r>
                        <a:rPr lang="en-US" sz="1200" b="1" dirty="0">
                          <a:solidFill>
                            <a:schemeClr val="tx1"/>
                          </a:solidFill>
                        </a:rPr>
                        <a:t>(1922-2002)</a:t>
                      </a:r>
                    </a:p>
                    <a:p>
                      <a:endParaRPr lang="en-US" sz="1200" b="1" dirty="0">
                        <a:solidFill>
                          <a:schemeClr val="tx1"/>
                        </a:solidFill>
                      </a:endParaRPr>
                    </a:p>
                    <a:p>
                      <a:endParaRPr lang="en-US" sz="1200" b="1" dirty="0">
                        <a:solidFill>
                          <a:schemeClr val="tx1"/>
                        </a:solidFill>
                      </a:endParaRPr>
                    </a:p>
                    <a:p>
                      <a:endParaRPr lang="en-US" sz="1200" b="1" dirty="0">
                        <a:solidFill>
                          <a:schemeClr val="tx1"/>
                        </a:solidFill>
                      </a:endParaRPr>
                    </a:p>
                    <a:p>
                      <a:endParaRPr lang="en-US" sz="1200" b="1" dirty="0">
                        <a:solidFill>
                          <a:schemeClr val="tx1"/>
                        </a:solidFill>
                      </a:endParaRPr>
                    </a:p>
                    <a:p>
                      <a:endParaRPr lang="en-US" sz="1200" b="1" dirty="0">
                        <a:solidFill>
                          <a:schemeClr val="tx1"/>
                        </a:solidFill>
                      </a:endParaRPr>
                    </a:p>
                    <a:p>
                      <a:endParaRPr lang="en-US" sz="1200" b="1" dirty="0">
                        <a:solidFill>
                          <a:schemeClr val="tx1"/>
                        </a:solidFill>
                      </a:endParaRPr>
                    </a:p>
                    <a:p>
                      <a:endParaRPr lang="en-US" sz="1200" b="1" dirty="0">
                        <a:solidFill>
                          <a:schemeClr val="tx1"/>
                        </a:solidFill>
                      </a:endParaRPr>
                    </a:p>
                    <a:p>
                      <a:endParaRPr lang="en-US" sz="1200" b="1" dirty="0">
                        <a:solidFill>
                          <a:schemeClr val="tx1"/>
                        </a:solidFill>
                      </a:endParaRPr>
                    </a:p>
                    <a:p>
                      <a:pPr>
                        <a:buClr>
                          <a:srgbClr val="DC6E23"/>
                        </a:buClr>
                        <a:buFont typeface="Courier New" pitchFamily="49" charset="0"/>
                        <a:buChar char="o"/>
                      </a:pPr>
                      <a:r>
                        <a:rPr lang="en-US" sz="1200" b="1" dirty="0">
                          <a:solidFill>
                            <a:schemeClr val="tx1"/>
                          </a:solidFill>
                        </a:rPr>
                        <a:t> Gradated CCPM in 1952.</a:t>
                      </a:r>
                    </a:p>
                    <a:p>
                      <a:pPr>
                        <a:buClr>
                          <a:srgbClr val="DC6E23"/>
                        </a:buClr>
                        <a:buFont typeface="Courier New" pitchFamily="49" charset="0"/>
                        <a:buChar char="o"/>
                      </a:pPr>
                      <a:r>
                        <a:rPr lang="en-US" sz="1200" b="1" dirty="0">
                          <a:solidFill>
                            <a:schemeClr val="tx1"/>
                          </a:solidFill>
                        </a:rPr>
                        <a:t> Established world’s first Department of Podiatric Biomechanics at CCPM in 1966.</a:t>
                      </a:r>
                    </a:p>
                    <a:p>
                      <a:pPr>
                        <a:buClr>
                          <a:srgbClr val="DC6E23"/>
                        </a:buClr>
                        <a:buFont typeface="Courier New" pitchFamily="49" charset="0"/>
                        <a:buChar char="o"/>
                      </a:pPr>
                      <a:r>
                        <a:rPr lang="en-US" sz="1200" b="1" dirty="0">
                          <a:solidFill>
                            <a:schemeClr val="tx1"/>
                          </a:solidFill>
                        </a:rPr>
                        <a:t> Bulk of work from 1958 – 1977,</a:t>
                      </a:r>
                    </a:p>
                  </a:txBody>
                  <a:tcPr marT="34290" marB="34290">
                    <a:solidFill>
                      <a:schemeClr val="bg2">
                        <a:lumMod val="90000"/>
                      </a:schemeClr>
                    </a:solidFill>
                  </a:tcPr>
                </a:tc>
                <a:tc>
                  <a:txBody>
                    <a:bodyPr/>
                    <a:lstStyle/>
                    <a:p>
                      <a:r>
                        <a:rPr lang="en-US" sz="1200" b="1" i="0" dirty="0">
                          <a:solidFill>
                            <a:schemeClr val="tx1"/>
                          </a:solidFill>
                        </a:rPr>
                        <a:t>Subtalar Joint (STJ )Neutral Position.  Foot typing</a:t>
                      </a:r>
                      <a:r>
                        <a:rPr lang="en-US" sz="1200" b="1" i="0" baseline="0" dirty="0">
                          <a:solidFill>
                            <a:schemeClr val="tx1"/>
                          </a:solidFill>
                        </a:rPr>
                        <a:t> by morphology.    Described 8 Biophysical Criteria for Normalcy.  “Function follows form.” Neutral Position Suspension Casting.  </a:t>
                      </a:r>
                    </a:p>
                    <a:p>
                      <a:r>
                        <a:rPr lang="en-US" sz="1200" b="1" i="0" baseline="0" dirty="0">
                          <a:solidFill>
                            <a:schemeClr val="tx1"/>
                          </a:solidFill>
                        </a:rPr>
                        <a:t>Root Functional Orthosis using thermoplastics:</a:t>
                      </a:r>
                    </a:p>
                    <a:p>
                      <a:pPr>
                        <a:buClr>
                          <a:srgbClr val="DC6E23"/>
                        </a:buClr>
                        <a:buFont typeface="Courier New" pitchFamily="49" charset="0"/>
                        <a:buChar char="o"/>
                      </a:pPr>
                      <a:r>
                        <a:rPr lang="en-US" sz="1200" b="1" i="0" baseline="0" dirty="0">
                          <a:solidFill>
                            <a:schemeClr val="tx1"/>
                          </a:solidFill>
                        </a:rPr>
                        <a:t> NP cast</a:t>
                      </a:r>
                    </a:p>
                    <a:p>
                      <a:pPr>
                        <a:buClr>
                          <a:srgbClr val="DC6E23"/>
                        </a:buClr>
                        <a:buFont typeface="Courier New" pitchFamily="49" charset="0"/>
                        <a:buChar char="o"/>
                      </a:pPr>
                      <a:r>
                        <a:rPr lang="en-US" sz="1200" b="1" i="0" baseline="0" dirty="0">
                          <a:solidFill>
                            <a:schemeClr val="tx1"/>
                          </a:solidFill>
                        </a:rPr>
                        <a:t> Forefoot deformity balanced</a:t>
                      </a:r>
                    </a:p>
                    <a:p>
                      <a:pPr>
                        <a:buClr>
                          <a:srgbClr val="DC6E23"/>
                        </a:buClr>
                        <a:buFont typeface="Courier New" pitchFamily="49" charset="0"/>
                        <a:buChar char="o"/>
                      </a:pPr>
                      <a:r>
                        <a:rPr lang="en-US" sz="1200" b="1" i="0" baseline="0" dirty="0">
                          <a:solidFill>
                            <a:schemeClr val="tx1"/>
                          </a:solidFill>
                        </a:rPr>
                        <a:t> Medial addition to lower the arch</a:t>
                      </a:r>
                    </a:p>
                    <a:p>
                      <a:pPr>
                        <a:buClr>
                          <a:srgbClr val="DC6E23"/>
                        </a:buClr>
                        <a:buFont typeface="Courier New" pitchFamily="49" charset="0"/>
                        <a:buChar char="o"/>
                      </a:pPr>
                      <a:r>
                        <a:rPr lang="en-US" sz="1200" b="1" i="0" baseline="0" dirty="0">
                          <a:solidFill>
                            <a:schemeClr val="tx1"/>
                          </a:solidFill>
                        </a:rPr>
                        <a:t> Lateral expansion</a:t>
                      </a:r>
                    </a:p>
                    <a:p>
                      <a:pPr>
                        <a:buClr>
                          <a:srgbClr val="DC6E23"/>
                        </a:buClr>
                        <a:buFont typeface="Courier New" pitchFamily="49" charset="0"/>
                        <a:buChar char="o"/>
                      </a:pPr>
                      <a:r>
                        <a:rPr lang="en-US" sz="1200" b="1" i="0" baseline="0" dirty="0">
                          <a:solidFill>
                            <a:schemeClr val="tx1"/>
                          </a:solidFill>
                        </a:rPr>
                        <a:t> Heelcup  orientated inverted for PCRFV</a:t>
                      </a:r>
                    </a:p>
                    <a:p>
                      <a:pPr>
                        <a:buClr>
                          <a:srgbClr val="DC6E23"/>
                        </a:buClr>
                        <a:buFont typeface="Courier New" pitchFamily="49" charset="0"/>
                        <a:buChar char="o"/>
                      </a:pPr>
                      <a:r>
                        <a:rPr lang="en-US" sz="1200" b="1" i="0" baseline="0" dirty="0">
                          <a:solidFill>
                            <a:schemeClr val="tx1"/>
                          </a:solidFill>
                        </a:rPr>
                        <a:t>RF “Post” with motion to allow for calcaneal</a:t>
                      </a:r>
                    </a:p>
                    <a:p>
                      <a:pPr>
                        <a:buClr>
                          <a:srgbClr val="DC6E23"/>
                        </a:buClr>
                        <a:buFont typeface="Courier New" pitchFamily="49" charset="0"/>
                        <a:buChar char="o"/>
                      </a:pPr>
                      <a:r>
                        <a:rPr lang="en-US" sz="1200" b="1" i="0" baseline="0" dirty="0">
                          <a:solidFill>
                            <a:schemeClr val="tx1"/>
                          </a:solidFill>
                        </a:rPr>
                        <a:t> eversion from initial  contact to  foot flat.</a:t>
                      </a:r>
                    </a:p>
                    <a:p>
                      <a:pPr>
                        <a:buFont typeface="Arial" pitchFamily="34" charset="0"/>
                        <a:buChar char="•"/>
                      </a:pPr>
                      <a:endParaRPr lang="en-US" sz="1200" b="0" i="0" baseline="0" dirty="0">
                        <a:solidFill>
                          <a:schemeClr val="tx1"/>
                        </a:solidFill>
                      </a:endParaRPr>
                    </a:p>
                    <a:p>
                      <a:r>
                        <a:rPr lang="en-US" sz="900" b="1" kern="1200" baseline="0" dirty="0">
                          <a:solidFill>
                            <a:schemeClr val="tx1"/>
                          </a:solidFill>
                          <a:latin typeface="+mn-lt"/>
                          <a:ea typeface="+mn-ea"/>
                          <a:cs typeface="+mn-cs"/>
                        </a:rPr>
                        <a:t>Root M.L.: How was the Root functional foot orthotic</a:t>
                      </a:r>
                    </a:p>
                    <a:p>
                      <a:r>
                        <a:rPr lang="en-US" sz="900" b="1" kern="1200" baseline="0" dirty="0">
                          <a:solidFill>
                            <a:schemeClr val="tx1"/>
                          </a:solidFill>
                          <a:latin typeface="+mn-lt"/>
                          <a:ea typeface="+mn-ea"/>
                          <a:cs typeface="+mn-cs"/>
                        </a:rPr>
                        <a:t>developed? Perspectives in Podiatry, Fall 1981</a:t>
                      </a:r>
                      <a:endParaRPr lang="en-US" sz="900" b="0" i="0" baseline="0" dirty="0">
                        <a:solidFill>
                          <a:schemeClr val="tx1"/>
                        </a:solidFill>
                      </a:endParaRPr>
                    </a:p>
                    <a:p>
                      <a:endParaRPr lang="en-US" sz="1200" b="1" i="0" dirty="0">
                        <a:solidFill>
                          <a:schemeClr val="tx1"/>
                        </a:solidFill>
                      </a:endParaRPr>
                    </a:p>
                  </a:txBody>
                  <a:tcPr marT="34290" marB="34290">
                    <a:solidFill>
                      <a:srgbClr val="E9EDF4"/>
                    </a:solidFill>
                  </a:tcPr>
                </a:tc>
                <a:extLst>
                  <a:ext uri="{0D108BD9-81ED-4DB2-BD59-A6C34878D82A}">
                    <a16:rowId xmlns:a16="http://schemas.microsoft.com/office/drawing/2014/main" val="10000"/>
                  </a:ext>
                </a:extLst>
              </a:tr>
            </a:tbl>
          </a:graphicData>
        </a:graphic>
      </p:graphicFrame>
      <p:pic>
        <p:nvPicPr>
          <p:cNvPr id="21514" name="Picture 2"/>
          <p:cNvPicPr>
            <a:picLocks noChangeAspect="1" noChangeArrowheads="1"/>
          </p:cNvPicPr>
          <p:nvPr/>
        </p:nvPicPr>
        <p:blipFill>
          <a:blip r:embed="rId3"/>
          <a:srcRect/>
          <a:stretch>
            <a:fillRect/>
          </a:stretch>
        </p:blipFill>
        <p:spPr bwMode="auto">
          <a:xfrm>
            <a:off x="1571347" y="1085850"/>
            <a:ext cx="926653" cy="1089770"/>
          </a:xfrm>
          <a:prstGeom prst="rect">
            <a:avLst/>
          </a:prstGeom>
          <a:noFill/>
          <a:ln w="9525">
            <a:noFill/>
            <a:miter lim="800000"/>
            <a:headEnd/>
            <a:tailEnd/>
          </a:ln>
        </p:spPr>
      </p:pic>
      <p:pic>
        <p:nvPicPr>
          <p:cNvPr id="21515" name="Picture 3"/>
          <p:cNvPicPr>
            <a:picLocks noChangeAspect="1" noChangeArrowheads="1"/>
          </p:cNvPicPr>
          <p:nvPr/>
        </p:nvPicPr>
        <p:blipFill>
          <a:blip r:embed="rId4"/>
          <a:srcRect/>
          <a:stretch>
            <a:fillRect/>
          </a:stretch>
        </p:blipFill>
        <p:spPr bwMode="auto">
          <a:xfrm>
            <a:off x="5725323" y="3476578"/>
            <a:ext cx="972233" cy="1127464"/>
          </a:xfrm>
          <a:prstGeom prst="rect">
            <a:avLst/>
          </a:prstGeom>
          <a:noFill/>
          <a:ln w="9525">
            <a:noFill/>
            <a:miter lim="800000"/>
            <a:headEnd/>
            <a:tailEnd/>
          </a:ln>
        </p:spPr>
      </p:pic>
      <p:pic>
        <p:nvPicPr>
          <p:cNvPr id="21516" name="Picture 4"/>
          <p:cNvPicPr>
            <a:picLocks noChangeAspect="1" noChangeArrowheads="1"/>
          </p:cNvPicPr>
          <p:nvPr/>
        </p:nvPicPr>
        <p:blipFill>
          <a:blip r:embed="rId5"/>
          <a:srcRect/>
          <a:stretch>
            <a:fillRect/>
          </a:stretch>
        </p:blipFill>
        <p:spPr bwMode="auto">
          <a:xfrm>
            <a:off x="7086601" y="3449578"/>
            <a:ext cx="1024755" cy="1102725"/>
          </a:xfrm>
          <a:prstGeom prst="rect">
            <a:avLst/>
          </a:prstGeom>
          <a:noFill/>
          <a:ln w="9525">
            <a:noFill/>
            <a:miter lim="800000"/>
            <a:headEnd/>
            <a:tailEnd/>
          </a:ln>
        </p:spPr>
      </p:pic>
      <p:pic>
        <p:nvPicPr>
          <p:cNvPr id="21517" name="Picture 5"/>
          <p:cNvPicPr>
            <a:picLocks noChangeAspect="1" noChangeArrowheads="1"/>
          </p:cNvPicPr>
          <p:nvPr/>
        </p:nvPicPr>
        <p:blipFill>
          <a:blip r:embed="rId6"/>
          <a:srcRect/>
          <a:stretch>
            <a:fillRect/>
          </a:stretch>
        </p:blipFill>
        <p:spPr bwMode="auto">
          <a:xfrm>
            <a:off x="3111241" y="3444536"/>
            <a:ext cx="892588" cy="1107767"/>
          </a:xfrm>
          <a:prstGeom prst="rect">
            <a:avLst/>
          </a:prstGeom>
          <a:noFill/>
          <a:ln w="9525">
            <a:noFill/>
            <a:miter lim="800000"/>
            <a:headEnd/>
            <a:tailEnd/>
          </a:ln>
        </p:spPr>
      </p:pic>
      <p:pic>
        <p:nvPicPr>
          <p:cNvPr id="21518" name="Picture 6"/>
          <p:cNvPicPr>
            <a:picLocks noChangeAspect="1" noChangeArrowheads="1"/>
          </p:cNvPicPr>
          <p:nvPr/>
        </p:nvPicPr>
        <p:blipFill>
          <a:blip r:embed="rId7"/>
          <a:srcRect/>
          <a:stretch>
            <a:fillRect/>
          </a:stretch>
        </p:blipFill>
        <p:spPr bwMode="auto">
          <a:xfrm>
            <a:off x="4326025" y="3476578"/>
            <a:ext cx="1027209" cy="1095422"/>
          </a:xfrm>
          <a:prstGeom prst="rect">
            <a:avLst/>
          </a:prstGeom>
          <a:noFill/>
          <a:ln w="9525">
            <a:noFill/>
            <a:miter lim="800000"/>
            <a:headEnd/>
            <a:tailEnd/>
          </a:ln>
        </p:spPr>
      </p:pic>
      <p:pic>
        <p:nvPicPr>
          <p:cNvPr id="21519" name="Picture 7"/>
          <p:cNvPicPr>
            <a:picLocks noChangeAspect="1" noChangeArrowheads="1"/>
          </p:cNvPicPr>
          <p:nvPr/>
        </p:nvPicPr>
        <p:blipFill>
          <a:blip r:embed="rId8"/>
          <a:srcRect/>
          <a:stretch>
            <a:fillRect/>
          </a:stretch>
        </p:blipFill>
        <p:spPr bwMode="auto">
          <a:xfrm>
            <a:off x="7162800" y="1085850"/>
            <a:ext cx="950914" cy="867966"/>
          </a:xfrm>
          <a:prstGeom prst="rect">
            <a:avLst/>
          </a:prstGeom>
          <a:noFill/>
          <a:ln w="9525">
            <a:noFill/>
            <a:miter lim="800000"/>
            <a:headEnd/>
            <a:tailEnd/>
          </a:ln>
        </p:spPr>
      </p:pic>
      <p:pic>
        <p:nvPicPr>
          <p:cNvPr id="21520" name="Picture 8"/>
          <p:cNvPicPr>
            <a:picLocks noChangeAspect="1" noChangeArrowheads="1"/>
          </p:cNvPicPr>
          <p:nvPr/>
        </p:nvPicPr>
        <p:blipFill>
          <a:blip r:embed="rId9"/>
          <a:srcRect/>
          <a:stretch>
            <a:fillRect/>
          </a:stretch>
        </p:blipFill>
        <p:spPr bwMode="auto">
          <a:xfrm>
            <a:off x="7162800" y="2114550"/>
            <a:ext cx="884238" cy="997744"/>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1039906" y="205978"/>
            <a:ext cx="7646894" cy="594122"/>
          </a:xfrm>
        </p:spPr>
        <p:txBody>
          <a:bodyPr/>
          <a:lstStyle/>
          <a:p>
            <a:r>
              <a:rPr lang="en-US" sz="2800" b="1" dirty="0">
                <a:solidFill>
                  <a:schemeClr val="tx1"/>
                </a:solidFill>
              </a:rPr>
              <a:t>Raymond J. Anthony, FCPodS, DPodM</a:t>
            </a:r>
          </a:p>
        </p:txBody>
      </p:sp>
      <p:sp>
        <p:nvSpPr>
          <p:cNvPr id="4099" name="Content Placeholder 5"/>
          <p:cNvSpPr>
            <a:spLocks noGrp="1"/>
          </p:cNvSpPr>
          <p:nvPr>
            <p:ph sz="half" idx="1"/>
          </p:nvPr>
        </p:nvSpPr>
        <p:spPr>
          <a:xfrm>
            <a:off x="1039906" y="1490869"/>
            <a:ext cx="3995920" cy="1909877"/>
          </a:xfrm>
        </p:spPr>
        <p:txBody>
          <a:bodyPr>
            <a:normAutofit lnSpcReduction="10000"/>
          </a:bodyPr>
          <a:lstStyle/>
          <a:p>
            <a:pPr>
              <a:lnSpc>
                <a:spcPct val="100000"/>
              </a:lnSpc>
              <a:buClr>
                <a:srgbClr val="DC6E23"/>
              </a:buClr>
              <a:buFont typeface="Courier New" pitchFamily="49" charset="0"/>
              <a:buChar char="o"/>
            </a:pPr>
            <a:r>
              <a:rPr lang="en-US" sz="2400" b="1" dirty="0">
                <a:solidFill>
                  <a:schemeClr val="tx1"/>
                </a:solidFill>
              </a:rPr>
              <a:t> </a:t>
            </a:r>
            <a:r>
              <a:rPr lang="en-US" sz="2000" dirty="0">
                <a:solidFill>
                  <a:schemeClr val="tx1"/>
                </a:solidFill>
              </a:rPr>
              <a:t>Author: </a:t>
            </a:r>
            <a:r>
              <a:rPr lang="en-US" sz="2000" i="1" dirty="0">
                <a:solidFill>
                  <a:srgbClr val="DC6E23"/>
                </a:solidFill>
              </a:rPr>
              <a:t>The</a:t>
            </a:r>
            <a:r>
              <a:rPr lang="en-US" sz="2000" i="1" dirty="0">
                <a:solidFill>
                  <a:schemeClr val="tx1"/>
                </a:solidFill>
              </a:rPr>
              <a:t> </a:t>
            </a:r>
            <a:r>
              <a:rPr lang="en-US" sz="2000" i="1" dirty="0">
                <a:solidFill>
                  <a:srgbClr val="DC6E23"/>
                </a:solidFill>
              </a:rPr>
              <a:t>Manufacture &amp; Use of the Functional Foot Orthosis</a:t>
            </a:r>
            <a:r>
              <a:rPr lang="en-US" sz="2000" dirty="0">
                <a:solidFill>
                  <a:srgbClr val="DC6E23"/>
                </a:solidFill>
              </a:rPr>
              <a:t>, </a:t>
            </a:r>
            <a:r>
              <a:rPr lang="en-US" sz="2000" dirty="0">
                <a:solidFill>
                  <a:schemeClr val="tx1"/>
                </a:solidFill>
              </a:rPr>
              <a:t>Karger, 1991.</a:t>
            </a:r>
          </a:p>
          <a:p>
            <a:pPr>
              <a:lnSpc>
                <a:spcPct val="100000"/>
              </a:lnSpc>
              <a:buClr>
                <a:srgbClr val="DC6E23"/>
              </a:buClr>
            </a:pPr>
            <a:endParaRPr lang="en-US" sz="2000" dirty="0">
              <a:solidFill>
                <a:schemeClr val="tx1"/>
              </a:solidFill>
            </a:endParaRPr>
          </a:p>
          <a:p>
            <a:pPr>
              <a:lnSpc>
                <a:spcPct val="100000"/>
              </a:lnSpc>
              <a:buClr>
                <a:srgbClr val="DC6E23"/>
              </a:buClr>
              <a:buFont typeface="Courier New" pitchFamily="49" charset="0"/>
              <a:buChar char="o"/>
            </a:pPr>
            <a:r>
              <a:rPr lang="en-US" sz="2000" dirty="0">
                <a:solidFill>
                  <a:schemeClr val="tx1"/>
                </a:solidFill>
              </a:rPr>
              <a:t> Prior owner RX Laboratories, UK for over 20-years. </a:t>
            </a:r>
          </a:p>
          <a:p>
            <a:pPr>
              <a:lnSpc>
                <a:spcPct val="110000"/>
              </a:lnSpc>
              <a:buClr>
                <a:srgbClr val="DC6E23"/>
              </a:buClr>
            </a:pPr>
            <a:endParaRPr lang="en-US" sz="2000" dirty="0">
              <a:solidFill>
                <a:schemeClr val="tx1"/>
              </a:solidFill>
            </a:endParaRPr>
          </a:p>
          <a:p>
            <a:pPr>
              <a:lnSpc>
                <a:spcPct val="110000"/>
              </a:lnSpc>
              <a:buClr>
                <a:srgbClr val="DC6E23"/>
              </a:buClr>
            </a:pPr>
            <a:endParaRPr lang="en-US" sz="2000" dirty="0">
              <a:solidFill>
                <a:schemeClr val="tx1"/>
              </a:solidFill>
            </a:endParaRPr>
          </a:p>
        </p:txBody>
      </p:sp>
      <p:pic>
        <p:nvPicPr>
          <p:cNvPr id="4102" name="Picture 1"/>
          <p:cNvPicPr>
            <a:picLocks noChangeAspect="1" noChangeArrowheads="1"/>
          </p:cNvPicPr>
          <p:nvPr/>
        </p:nvPicPr>
        <p:blipFill>
          <a:blip r:embed="rId2"/>
          <a:srcRect/>
          <a:stretch>
            <a:fillRect/>
          </a:stretch>
        </p:blipFill>
        <p:spPr bwMode="auto">
          <a:xfrm>
            <a:off x="5857758" y="1442851"/>
            <a:ext cx="1856084" cy="2257797"/>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6"/>
          <p:cNvSpPr>
            <a:spLocks noGrp="1"/>
          </p:cNvSpPr>
          <p:nvPr>
            <p:ph type="title"/>
          </p:nvPr>
        </p:nvSpPr>
        <p:spPr>
          <a:xfrm>
            <a:off x="1225117" y="230820"/>
            <a:ext cx="7270183" cy="532660"/>
          </a:xfrm>
        </p:spPr>
        <p:txBody>
          <a:bodyPr/>
          <a:lstStyle/>
          <a:p>
            <a:pPr>
              <a:lnSpc>
                <a:spcPct val="100000"/>
              </a:lnSpc>
            </a:pPr>
            <a:r>
              <a:rPr lang="en-US" sz="2400" dirty="0">
                <a:solidFill>
                  <a:schemeClr val="tx1"/>
                </a:solidFill>
              </a:rPr>
              <a:t>Additions to the Root Orthotic Prescription Paradigm</a:t>
            </a:r>
          </a:p>
        </p:txBody>
      </p:sp>
      <p:graphicFrame>
        <p:nvGraphicFramePr>
          <p:cNvPr id="9" name="Table 8"/>
          <p:cNvGraphicFramePr>
            <a:graphicFrameLocks noGrp="1"/>
          </p:cNvGraphicFramePr>
          <p:nvPr/>
        </p:nvGraphicFramePr>
        <p:xfrm>
          <a:off x="1225117" y="763479"/>
          <a:ext cx="7309283" cy="3682625"/>
        </p:xfrm>
        <a:graphic>
          <a:graphicData uri="http://schemas.openxmlformats.org/drawingml/2006/table">
            <a:tbl>
              <a:tblPr firstRow="1" bandRow="1">
                <a:tableStyleId>{5C22544A-7EE6-4342-B048-85BDC9FD1C3A}</a:tableStyleId>
              </a:tblPr>
              <a:tblGrid>
                <a:gridCol w="1475913">
                  <a:extLst>
                    <a:ext uri="{9D8B030D-6E8A-4147-A177-3AD203B41FA5}">
                      <a16:colId xmlns:a16="http://schemas.microsoft.com/office/drawing/2014/main" val="20000"/>
                    </a:ext>
                  </a:extLst>
                </a:gridCol>
                <a:gridCol w="3232952">
                  <a:extLst>
                    <a:ext uri="{9D8B030D-6E8A-4147-A177-3AD203B41FA5}">
                      <a16:colId xmlns:a16="http://schemas.microsoft.com/office/drawing/2014/main" val="20001"/>
                    </a:ext>
                  </a:extLst>
                </a:gridCol>
                <a:gridCol w="2600418">
                  <a:extLst>
                    <a:ext uri="{9D8B030D-6E8A-4147-A177-3AD203B41FA5}">
                      <a16:colId xmlns:a16="http://schemas.microsoft.com/office/drawing/2014/main" val="20002"/>
                    </a:ext>
                  </a:extLst>
                </a:gridCol>
              </a:tblGrid>
              <a:tr h="879791">
                <a:tc>
                  <a:txBody>
                    <a:bodyPr/>
                    <a:lstStyle/>
                    <a:p>
                      <a:r>
                        <a:rPr lang="en-US" sz="1100" dirty="0">
                          <a:solidFill>
                            <a:schemeClr val="tx1"/>
                          </a:solidFill>
                        </a:rPr>
                        <a:t>Phillips (1985)</a:t>
                      </a:r>
                    </a:p>
                  </a:txBody>
                  <a:tcPr marT="34290" marB="34290">
                    <a:solidFill>
                      <a:srgbClr val="E9EDF4"/>
                    </a:solidFill>
                  </a:tcPr>
                </a:tc>
                <a:tc>
                  <a:txBody>
                    <a:bodyPr/>
                    <a:lstStyle/>
                    <a:p>
                      <a:r>
                        <a:rPr lang="en-US" sz="1100" b="0" dirty="0">
                          <a:solidFill>
                            <a:schemeClr val="tx1"/>
                          </a:solidFill>
                        </a:rPr>
                        <a:t>Clinical method to determine the STJ axis in 3-planes. </a:t>
                      </a:r>
                      <a:r>
                        <a:rPr lang="en-US" sz="1100" b="0" baseline="0" dirty="0">
                          <a:solidFill>
                            <a:schemeClr val="tx1"/>
                          </a:solidFill>
                        </a:rPr>
                        <a:t> </a:t>
                      </a:r>
                      <a:r>
                        <a:rPr lang="en-US" sz="1100" b="0" baseline="0" dirty="0" err="1">
                          <a:solidFill>
                            <a:schemeClr val="tx1"/>
                          </a:solidFill>
                        </a:rPr>
                        <a:t>Pronation</a:t>
                      </a:r>
                      <a:r>
                        <a:rPr lang="en-US" sz="1100" b="0" baseline="0" dirty="0">
                          <a:solidFill>
                            <a:schemeClr val="tx1"/>
                          </a:solidFill>
                        </a:rPr>
                        <a:t> skive in RF posts to suit the </a:t>
                      </a:r>
                      <a:r>
                        <a:rPr lang="en-US" sz="1100" b="0" baseline="0" dirty="0" err="1">
                          <a:solidFill>
                            <a:schemeClr val="tx1"/>
                          </a:solidFill>
                        </a:rPr>
                        <a:t>sagittal</a:t>
                      </a:r>
                      <a:r>
                        <a:rPr lang="en-US" sz="1100" b="0" baseline="0" dirty="0">
                          <a:solidFill>
                            <a:schemeClr val="tx1"/>
                          </a:solidFill>
                        </a:rPr>
                        <a:t> plane pitch of the axis.</a:t>
                      </a:r>
                    </a:p>
                    <a:p>
                      <a:r>
                        <a:rPr lang="en-US" sz="1100" b="1" baseline="0" dirty="0">
                          <a:solidFill>
                            <a:srgbClr val="DC6E23"/>
                          </a:solidFill>
                        </a:rPr>
                        <a:t>Modified Root.</a:t>
                      </a:r>
                      <a:endParaRPr lang="en-US" sz="1100" b="1" dirty="0">
                        <a:solidFill>
                          <a:srgbClr val="DC6E23"/>
                        </a:solidFill>
                      </a:endParaRPr>
                    </a:p>
                  </a:txBody>
                  <a:tcPr marT="34290" marB="34290">
                    <a:solidFill>
                      <a:srgbClr val="E9EDF4"/>
                    </a:solidFill>
                  </a:tcPr>
                </a:tc>
                <a:tc>
                  <a:txBody>
                    <a:bodyPr/>
                    <a:lstStyle/>
                    <a:p>
                      <a:pPr lvl="0"/>
                      <a:r>
                        <a:rPr lang="en-US" sz="1100" b="0" i="1" dirty="0">
                          <a:solidFill>
                            <a:srgbClr val="DC6E23"/>
                          </a:solidFill>
                        </a:rPr>
                        <a:t>Phillips, </a:t>
                      </a:r>
                      <a:r>
                        <a:rPr lang="en-US" sz="1100" b="0" i="1" dirty="0" err="1">
                          <a:solidFill>
                            <a:srgbClr val="DC6E23"/>
                          </a:solidFill>
                        </a:rPr>
                        <a:t>Cristeck</a:t>
                      </a:r>
                      <a:r>
                        <a:rPr lang="en-US" sz="1100" b="0" i="1" dirty="0">
                          <a:solidFill>
                            <a:srgbClr val="DC6E23"/>
                          </a:solidFill>
                        </a:rPr>
                        <a:t> ,&amp; Phillips: Clinical measurement of the axis of the subtalar joint, JAPMA, 75: No.3 (1985).</a:t>
                      </a:r>
                    </a:p>
                  </a:txBody>
                  <a:tcPr marT="34290" marB="34290">
                    <a:solidFill>
                      <a:srgbClr val="E9EDF4"/>
                    </a:solidFill>
                  </a:tcPr>
                </a:tc>
                <a:extLst>
                  <a:ext uri="{0D108BD9-81ED-4DB2-BD59-A6C34878D82A}">
                    <a16:rowId xmlns:a16="http://schemas.microsoft.com/office/drawing/2014/main" val="10000"/>
                  </a:ext>
                </a:extLst>
              </a:tr>
              <a:tr h="901147">
                <a:tc>
                  <a:txBody>
                    <a:bodyPr/>
                    <a:lstStyle/>
                    <a:p>
                      <a:r>
                        <a:rPr lang="en-US" sz="1100" b="1" dirty="0"/>
                        <a:t>Blake (1986)</a:t>
                      </a:r>
                    </a:p>
                    <a:p>
                      <a:endParaRPr lang="en-US" sz="1100" dirty="0"/>
                    </a:p>
                    <a:p>
                      <a:endParaRPr lang="en-US" sz="1100" dirty="0"/>
                    </a:p>
                    <a:p>
                      <a:endParaRPr lang="en-US" sz="1100" dirty="0"/>
                    </a:p>
                    <a:p>
                      <a:endParaRPr lang="en-US" sz="1100" dirty="0"/>
                    </a:p>
                  </a:txBody>
                  <a:tcPr marT="34290" marB="34290">
                    <a:solidFill>
                      <a:srgbClr val="E9EDF4"/>
                    </a:solidFill>
                  </a:tcPr>
                </a:tc>
                <a:tc>
                  <a:txBody>
                    <a:bodyPr/>
                    <a:lstStyle/>
                    <a:p>
                      <a:r>
                        <a:rPr lang="en-US" sz="1100" b="0" dirty="0"/>
                        <a:t>Large FF cast</a:t>
                      </a:r>
                      <a:r>
                        <a:rPr lang="en-US" sz="1100" b="0" baseline="0" dirty="0"/>
                        <a:t>  balances to invert the heelcup to increase the pronation control.</a:t>
                      </a:r>
                    </a:p>
                    <a:p>
                      <a:r>
                        <a:rPr lang="en-US" sz="1100" b="1" baseline="0" dirty="0">
                          <a:solidFill>
                            <a:srgbClr val="DC6E23"/>
                          </a:solidFill>
                        </a:rPr>
                        <a:t>Blake Inverted.</a:t>
                      </a:r>
                      <a:endParaRPr lang="en-US" sz="1100" b="1" dirty="0">
                        <a:solidFill>
                          <a:srgbClr val="DC6E23"/>
                        </a:solidFill>
                      </a:endParaRPr>
                    </a:p>
                  </a:txBody>
                  <a:tcPr marT="34290" marB="34290">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a:solidFill>
                            <a:srgbClr val="DC6E23"/>
                          </a:solidFill>
                        </a:rPr>
                        <a:t>Blake RL: Inverted functional orthosis, JAPMA, 76: No.5, 1986. </a:t>
                      </a:r>
                    </a:p>
                    <a:p>
                      <a:endParaRPr lang="en-US" sz="1100" dirty="0"/>
                    </a:p>
                  </a:txBody>
                  <a:tcPr marT="34290" marB="34290">
                    <a:solidFill>
                      <a:srgbClr val="E9EDF4"/>
                    </a:solidFill>
                  </a:tcPr>
                </a:tc>
                <a:extLst>
                  <a:ext uri="{0D108BD9-81ED-4DB2-BD59-A6C34878D82A}">
                    <a16:rowId xmlns:a16="http://schemas.microsoft.com/office/drawing/2014/main" val="10001"/>
                  </a:ext>
                </a:extLst>
              </a:tr>
              <a:tr h="1047915">
                <a:tc>
                  <a:txBody>
                    <a:bodyPr/>
                    <a:lstStyle/>
                    <a:p>
                      <a:r>
                        <a:rPr lang="en-US" sz="1100" b="1" dirty="0" err="1"/>
                        <a:t>Lundeen</a:t>
                      </a:r>
                      <a:r>
                        <a:rPr lang="en-US" sz="1100" b="1" dirty="0"/>
                        <a:t> (1988)</a:t>
                      </a:r>
                    </a:p>
                  </a:txBody>
                  <a:tcPr marT="34290" marB="34290"/>
                </a:tc>
                <a:tc>
                  <a:txBody>
                    <a:bodyPr/>
                    <a:lstStyle/>
                    <a:p>
                      <a:r>
                        <a:rPr lang="en-US" sz="1100" b="0" dirty="0"/>
                        <a:t>Divide </a:t>
                      </a:r>
                      <a:r>
                        <a:rPr lang="en-US" sz="1100" b="0" baseline="0" dirty="0"/>
                        <a:t>the cast into forefoot , midfoot, rearfoot, and first ray segments and rotate  segments into varying positions.</a:t>
                      </a:r>
                    </a:p>
                    <a:p>
                      <a:r>
                        <a:rPr lang="en-US" sz="1100" b="1" baseline="0" dirty="0" err="1">
                          <a:solidFill>
                            <a:srgbClr val="DC6E23"/>
                          </a:solidFill>
                        </a:rPr>
                        <a:t>Triaxial</a:t>
                      </a:r>
                      <a:r>
                        <a:rPr lang="en-US" sz="1100" b="1" baseline="0" dirty="0">
                          <a:solidFill>
                            <a:srgbClr val="DC6E23"/>
                          </a:solidFill>
                        </a:rPr>
                        <a:t> Posting.</a:t>
                      </a:r>
                    </a:p>
                    <a:p>
                      <a:r>
                        <a:rPr lang="en-US" sz="1100" b="1" baseline="0" dirty="0"/>
                        <a:t>(Also introduced the Modified Medial Addition)</a:t>
                      </a:r>
                      <a:endParaRPr lang="en-US" sz="1100" b="1" dirty="0"/>
                    </a:p>
                  </a:txBody>
                  <a:tcPr marT="34290" marB="3429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i="1" dirty="0" err="1">
                          <a:solidFill>
                            <a:srgbClr val="DC6E23"/>
                          </a:solidFill>
                        </a:rPr>
                        <a:t>L</a:t>
                      </a:r>
                      <a:r>
                        <a:rPr lang="en-US" sz="1100" b="0" i="1" dirty="0" err="1">
                          <a:solidFill>
                            <a:srgbClr val="DC6E23"/>
                          </a:solidFill>
                        </a:rPr>
                        <a:t>undeen</a:t>
                      </a:r>
                      <a:r>
                        <a:rPr lang="en-US" sz="1100" b="0" i="1" dirty="0">
                          <a:solidFill>
                            <a:srgbClr val="DC6E23"/>
                          </a:solidFill>
                        </a:rPr>
                        <a:t>, R0: </a:t>
                      </a:r>
                      <a:r>
                        <a:rPr lang="en-US" sz="1100" b="0" i="1" dirty="0" err="1">
                          <a:solidFill>
                            <a:srgbClr val="DC6E23"/>
                          </a:solidFill>
                        </a:rPr>
                        <a:t>Polysectional</a:t>
                      </a:r>
                      <a:r>
                        <a:rPr lang="en-US" sz="1100" b="0" i="1" dirty="0">
                          <a:solidFill>
                            <a:srgbClr val="DC6E23"/>
                          </a:solidFill>
                        </a:rPr>
                        <a:t> </a:t>
                      </a:r>
                      <a:r>
                        <a:rPr lang="en-US" sz="1100" b="0" i="1" dirty="0" err="1">
                          <a:solidFill>
                            <a:srgbClr val="DC6E23"/>
                          </a:solidFill>
                        </a:rPr>
                        <a:t>Triaxial</a:t>
                      </a:r>
                      <a:r>
                        <a:rPr lang="en-US" sz="1100" b="0" i="1" dirty="0">
                          <a:solidFill>
                            <a:srgbClr val="DC6E23"/>
                          </a:solidFill>
                        </a:rPr>
                        <a:t> Posting - A New Process for Incorporating Correction in Foot Orthoses, JAPMA, Vol. 78, No. 2, February 1988.</a:t>
                      </a:r>
                    </a:p>
                    <a:p>
                      <a:endParaRPr lang="en-US" sz="1100" dirty="0"/>
                    </a:p>
                  </a:txBody>
                  <a:tcPr marT="34290" marB="34290"/>
                </a:tc>
                <a:extLst>
                  <a:ext uri="{0D108BD9-81ED-4DB2-BD59-A6C34878D82A}">
                    <a16:rowId xmlns:a16="http://schemas.microsoft.com/office/drawing/2014/main" val="10002"/>
                  </a:ext>
                </a:extLst>
              </a:tr>
              <a:tr h="848139">
                <a:tc>
                  <a:txBody>
                    <a:bodyPr/>
                    <a:lstStyle/>
                    <a:p>
                      <a:r>
                        <a:rPr lang="en-US" sz="1100" b="1" dirty="0"/>
                        <a:t>Kirby (1992)</a:t>
                      </a:r>
                    </a:p>
                  </a:txBody>
                  <a:tcPr marT="34290" marB="34290">
                    <a:solidFill>
                      <a:srgbClr val="E9EDF4"/>
                    </a:solidFill>
                  </a:tcPr>
                </a:tc>
                <a:tc>
                  <a:txBody>
                    <a:bodyPr/>
                    <a:lstStyle/>
                    <a:p>
                      <a:r>
                        <a:rPr lang="en-US" sz="1100" b="0" dirty="0"/>
                        <a:t>For patients with medially deviated STJ axes </a:t>
                      </a:r>
                      <a:r>
                        <a:rPr lang="en-US" sz="1100" b="0" baseline="0" dirty="0"/>
                        <a:t> causing marked pronated feet</a:t>
                      </a:r>
                    </a:p>
                    <a:p>
                      <a:r>
                        <a:rPr lang="en-US" sz="1100" b="1" baseline="0" dirty="0">
                          <a:solidFill>
                            <a:srgbClr val="DC6E23"/>
                          </a:solidFill>
                        </a:rPr>
                        <a:t>Kirby Skive.  KINETIC.</a:t>
                      </a:r>
                      <a:endParaRPr lang="en-US" sz="1100" b="1" dirty="0">
                        <a:solidFill>
                          <a:srgbClr val="DC6E23"/>
                        </a:solidFill>
                      </a:endParaRPr>
                    </a:p>
                  </a:txBody>
                  <a:tcPr marT="34290" marB="34290">
                    <a:solidFill>
                      <a:srgbClr val="E9EDF4"/>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0" i="1" dirty="0">
                          <a:solidFill>
                            <a:srgbClr val="DC6E23"/>
                          </a:solidFill>
                        </a:rPr>
                        <a:t>Kirby, K.A.: The Medial Heel Skive Technique, JAPMA, Vol. 82, No. 4, April 1992.</a:t>
                      </a:r>
                    </a:p>
                    <a:p>
                      <a:endParaRPr lang="en-US" sz="1100" dirty="0"/>
                    </a:p>
                  </a:txBody>
                  <a:tcPr marT="34290" marB="34290">
                    <a:solidFill>
                      <a:srgbClr val="E9EDF4"/>
                    </a:solidFill>
                  </a:tcPr>
                </a:tc>
                <a:extLst>
                  <a:ext uri="{0D108BD9-81ED-4DB2-BD59-A6C34878D82A}">
                    <a16:rowId xmlns:a16="http://schemas.microsoft.com/office/drawing/2014/main" val="10003"/>
                  </a:ext>
                </a:extLst>
              </a:tr>
            </a:tbl>
          </a:graphicData>
        </a:graphic>
      </p:graphicFrame>
      <p:pic>
        <p:nvPicPr>
          <p:cNvPr id="4" name="Picture 4" descr="TRIAXIAL"/>
          <p:cNvPicPr>
            <a:picLocks noChangeAspect="1" noChangeArrowheads="1"/>
          </p:cNvPicPr>
          <p:nvPr/>
        </p:nvPicPr>
        <p:blipFill>
          <a:blip r:embed="rId3"/>
          <a:srcRect/>
          <a:stretch>
            <a:fillRect/>
          </a:stretch>
        </p:blipFill>
        <p:spPr bwMode="auto">
          <a:xfrm>
            <a:off x="1430337" y="2818161"/>
            <a:ext cx="985838" cy="656035"/>
          </a:xfrm>
          <a:prstGeom prst="rect">
            <a:avLst/>
          </a:prstGeom>
          <a:noFill/>
          <a:ln w="3175">
            <a:noFill/>
            <a:miter lim="800000"/>
            <a:headEnd/>
            <a:tailEnd/>
          </a:ln>
        </p:spPr>
      </p:pic>
      <p:pic>
        <p:nvPicPr>
          <p:cNvPr id="22554" name="Picture 2" descr="http://4.bp.blogspot.com/_9SunvfZ207Q/TIPuH03T_NI/AAAAAAAAAiA/Xefj8nLyYJY/s1600/DSCN1663.JPG">
            <a:hlinkClick r:id="rId4"/>
          </p:cNvPr>
          <p:cNvPicPr>
            <a:picLocks noChangeAspect="1" noChangeArrowheads="1"/>
          </p:cNvPicPr>
          <p:nvPr/>
        </p:nvPicPr>
        <p:blipFill>
          <a:blip r:embed="rId5"/>
          <a:srcRect/>
          <a:stretch>
            <a:fillRect/>
          </a:stretch>
        </p:blipFill>
        <p:spPr bwMode="auto">
          <a:xfrm>
            <a:off x="1430337" y="1899260"/>
            <a:ext cx="987425" cy="556022"/>
          </a:xfrm>
          <a:prstGeom prst="rect">
            <a:avLst/>
          </a:prstGeom>
          <a:noFill/>
          <a:ln w="9525">
            <a:noFill/>
            <a:miter lim="800000"/>
            <a:headEnd/>
            <a:tailEnd/>
          </a:ln>
        </p:spPr>
      </p:pic>
      <p:pic>
        <p:nvPicPr>
          <p:cNvPr id="22555" name="Picture 5"/>
          <p:cNvPicPr>
            <a:picLocks noChangeAspect="1" noChangeArrowheads="1"/>
          </p:cNvPicPr>
          <p:nvPr/>
        </p:nvPicPr>
        <p:blipFill>
          <a:blip r:embed="rId6"/>
          <a:srcRect/>
          <a:stretch>
            <a:fillRect/>
          </a:stretch>
        </p:blipFill>
        <p:spPr bwMode="auto">
          <a:xfrm>
            <a:off x="1473200" y="994790"/>
            <a:ext cx="942975" cy="570310"/>
          </a:xfrm>
          <a:prstGeom prst="rect">
            <a:avLst/>
          </a:prstGeom>
          <a:noFill/>
          <a:ln w="9525">
            <a:noFill/>
            <a:miter lim="800000"/>
            <a:headEnd/>
            <a:tailEnd/>
          </a:ln>
        </p:spPr>
      </p:pic>
      <p:pic>
        <p:nvPicPr>
          <p:cNvPr id="22556" name="Picture 6"/>
          <p:cNvPicPr>
            <a:picLocks noChangeAspect="1" noChangeArrowheads="1"/>
          </p:cNvPicPr>
          <p:nvPr/>
        </p:nvPicPr>
        <p:blipFill>
          <a:blip r:embed="rId7"/>
          <a:srcRect/>
          <a:stretch>
            <a:fillRect/>
          </a:stretch>
        </p:blipFill>
        <p:spPr bwMode="auto">
          <a:xfrm>
            <a:off x="1455737" y="3872975"/>
            <a:ext cx="962025" cy="5072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45219" y="275209"/>
            <a:ext cx="6926072" cy="790112"/>
          </a:xfrm>
        </p:spPr>
        <p:txBody>
          <a:bodyPr/>
          <a:lstStyle/>
          <a:p>
            <a:r>
              <a:rPr lang="en-US" sz="2800" dirty="0">
                <a:solidFill>
                  <a:schemeClr val="tx1"/>
                </a:solidFill>
              </a:rPr>
              <a:t>Paradigm shift in the 1990s</a:t>
            </a:r>
          </a:p>
        </p:txBody>
      </p:sp>
      <p:sp>
        <p:nvSpPr>
          <p:cNvPr id="23555" name="Content Placeholder 2"/>
          <p:cNvSpPr>
            <a:spLocks noGrp="1"/>
          </p:cNvSpPr>
          <p:nvPr>
            <p:ph sz="half" idx="1"/>
          </p:nvPr>
        </p:nvSpPr>
        <p:spPr>
          <a:xfrm>
            <a:off x="1145218" y="1065321"/>
            <a:ext cx="3426781" cy="3586452"/>
          </a:xfrm>
        </p:spPr>
        <p:txBody>
          <a:bodyPr>
            <a:normAutofit/>
          </a:bodyPr>
          <a:lstStyle/>
          <a:p>
            <a:r>
              <a:rPr lang="en-US" sz="2000" dirty="0">
                <a:solidFill>
                  <a:schemeClr val="tx1"/>
                </a:solidFill>
              </a:rPr>
              <a:t>Encouraged by the rapid development of foot pressure mapping technology, the Root kinematic paradigm is challenged.</a:t>
            </a:r>
          </a:p>
          <a:p>
            <a:pPr>
              <a:buFont typeface="Arial" pitchFamily="34" charset="0"/>
              <a:buNone/>
            </a:pPr>
            <a:endParaRPr lang="en-US" dirty="0"/>
          </a:p>
          <a:p>
            <a:endParaRPr lang="en-US" dirty="0"/>
          </a:p>
        </p:txBody>
      </p:sp>
      <p:sp>
        <p:nvSpPr>
          <p:cNvPr id="23556" name="Content Placeholder 3"/>
          <p:cNvSpPr>
            <a:spLocks noGrp="1"/>
          </p:cNvSpPr>
          <p:nvPr>
            <p:ph sz="half" idx="2"/>
          </p:nvPr>
        </p:nvSpPr>
        <p:spPr>
          <a:xfrm>
            <a:off x="5039897" y="1065321"/>
            <a:ext cx="3031395" cy="3903213"/>
          </a:xfrm>
        </p:spPr>
        <p:txBody>
          <a:bodyPr>
            <a:normAutofit/>
          </a:bodyPr>
          <a:lstStyle/>
          <a:p>
            <a:r>
              <a:rPr lang="en-US" sz="2000" dirty="0">
                <a:solidFill>
                  <a:schemeClr val="tx1"/>
                </a:solidFill>
              </a:rPr>
              <a:t>Kinetic approach to understanding the effects of foot orthotic therapy begins to emerge.</a:t>
            </a:r>
          </a:p>
          <a:p>
            <a:endParaRPr lang="en-US" dirty="0"/>
          </a:p>
        </p:txBody>
      </p:sp>
      <p:pic>
        <p:nvPicPr>
          <p:cNvPr id="23557" name="Picture 5"/>
          <p:cNvPicPr>
            <a:picLocks noChangeAspect="1" noChangeArrowheads="1"/>
          </p:cNvPicPr>
          <p:nvPr/>
        </p:nvPicPr>
        <p:blipFill>
          <a:blip r:embed="rId3"/>
          <a:srcRect/>
          <a:stretch>
            <a:fillRect/>
          </a:stretch>
        </p:blipFill>
        <p:spPr bwMode="auto">
          <a:xfrm>
            <a:off x="6925484" y="2679993"/>
            <a:ext cx="813786" cy="1109663"/>
          </a:xfrm>
          <a:prstGeom prst="rect">
            <a:avLst/>
          </a:prstGeom>
          <a:noFill/>
          <a:ln w="9525">
            <a:noFill/>
            <a:miter lim="800000"/>
            <a:headEnd/>
            <a:tailEnd/>
          </a:ln>
        </p:spPr>
      </p:pic>
      <p:pic>
        <p:nvPicPr>
          <p:cNvPr id="23558" name="Picture 6"/>
          <p:cNvPicPr>
            <a:picLocks noChangeAspect="1" noChangeArrowheads="1"/>
          </p:cNvPicPr>
          <p:nvPr/>
        </p:nvPicPr>
        <p:blipFill>
          <a:blip r:embed="rId4"/>
          <a:srcRect/>
          <a:stretch>
            <a:fillRect/>
          </a:stretch>
        </p:blipFill>
        <p:spPr bwMode="auto">
          <a:xfrm>
            <a:off x="5122415" y="2658562"/>
            <a:ext cx="968885" cy="1131094"/>
          </a:xfrm>
          <a:prstGeom prst="rect">
            <a:avLst/>
          </a:prstGeom>
          <a:noFill/>
          <a:ln w="9525">
            <a:noFill/>
            <a:miter lim="800000"/>
            <a:headEnd/>
            <a:tailEnd/>
          </a:ln>
        </p:spPr>
      </p:pic>
      <p:pic>
        <p:nvPicPr>
          <p:cNvPr id="23559" name="Picture 7"/>
          <p:cNvPicPr>
            <a:picLocks noChangeAspect="1" noChangeArrowheads="1"/>
          </p:cNvPicPr>
          <p:nvPr/>
        </p:nvPicPr>
        <p:blipFill>
          <a:blip r:embed="rId5"/>
          <a:srcRect/>
          <a:stretch>
            <a:fillRect/>
          </a:stretch>
        </p:blipFill>
        <p:spPr bwMode="auto">
          <a:xfrm rot="-2879820">
            <a:off x="2229162" y="3877469"/>
            <a:ext cx="1221581" cy="522287"/>
          </a:xfrm>
          <a:prstGeom prst="rect">
            <a:avLst/>
          </a:prstGeom>
          <a:noFill/>
          <a:ln w="9525">
            <a:noFill/>
            <a:miter lim="800000"/>
            <a:headEnd/>
            <a:tailEnd/>
          </a:ln>
        </p:spPr>
      </p:pic>
      <p:pic>
        <p:nvPicPr>
          <p:cNvPr id="23560" name="Picture 2"/>
          <p:cNvPicPr>
            <a:picLocks noChangeAspect="1" noChangeArrowheads="1"/>
          </p:cNvPicPr>
          <p:nvPr/>
        </p:nvPicPr>
        <p:blipFill>
          <a:blip r:embed="rId6"/>
          <a:srcRect/>
          <a:stretch>
            <a:fillRect/>
          </a:stretch>
        </p:blipFill>
        <p:spPr bwMode="auto">
          <a:xfrm>
            <a:off x="1384852" y="3592116"/>
            <a:ext cx="852321" cy="1021556"/>
          </a:xfrm>
          <a:prstGeom prst="rect">
            <a:avLst/>
          </a:prstGeom>
          <a:noFill/>
          <a:ln w="9525">
            <a:noFill/>
            <a:miter lim="800000"/>
            <a:headEnd/>
            <a:tailEnd/>
          </a:ln>
        </p:spPr>
      </p:pic>
      <p:sp>
        <p:nvSpPr>
          <p:cNvPr id="15" name="Right Arrow 14"/>
          <p:cNvSpPr/>
          <p:nvPr/>
        </p:nvSpPr>
        <p:spPr>
          <a:xfrm>
            <a:off x="3760433" y="3789656"/>
            <a:ext cx="1066800" cy="342900"/>
          </a:xfrm>
          <a:prstGeom prst="rightArrow">
            <a:avLst/>
          </a:prstGeom>
          <a:solidFill>
            <a:srgbClr val="DC6E23"/>
          </a:solidFill>
          <a:ln>
            <a:solidFill>
              <a:srgbClr val="DC6E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62" name="Picture 4" descr="F-Scan image of Metatarsalgia"/>
          <p:cNvPicPr>
            <a:picLocks noChangeAspect="1" noChangeArrowheads="1"/>
          </p:cNvPicPr>
          <p:nvPr/>
        </p:nvPicPr>
        <p:blipFill>
          <a:blip r:embed="rId7"/>
          <a:srcRect/>
          <a:stretch>
            <a:fillRect/>
          </a:stretch>
        </p:blipFill>
        <p:spPr bwMode="auto">
          <a:xfrm>
            <a:off x="7619647" y="3339004"/>
            <a:ext cx="903288" cy="901304"/>
          </a:xfrm>
          <a:prstGeom prst="rect">
            <a:avLst/>
          </a:prstGeom>
          <a:noFill/>
          <a:ln w="9525">
            <a:noFill/>
            <a:miter lim="800000"/>
            <a:headEnd/>
            <a:tailEnd/>
          </a:ln>
        </p:spPr>
      </p:pic>
      <p:pic>
        <p:nvPicPr>
          <p:cNvPr id="61448" name="Picture 8"/>
          <p:cNvPicPr>
            <a:picLocks noChangeAspect="1" noChangeArrowheads="1"/>
          </p:cNvPicPr>
          <p:nvPr/>
        </p:nvPicPr>
        <p:blipFill>
          <a:blip r:embed="rId8"/>
          <a:srcRect/>
          <a:stretch>
            <a:fillRect/>
          </a:stretch>
        </p:blipFill>
        <p:spPr bwMode="auto">
          <a:xfrm>
            <a:off x="5985282" y="3337218"/>
            <a:ext cx="733425" cy="996554"/>
          </a:xfrm>
          <a:prstGeom prst="rect">
            <a:avLst/>
          </a:prstGeom>
          <a:noFill/>
          <a:ln w="9525">
            <a:solidFill>
              <a:schemeClr val="bg2">
                <a:lumMod val="90000"/>
              </a:schemeClr>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987426" y="514350"/>
            <a:ext cx="7699374" cy="628650"/>
          </a:xfrm>
        </p:spPr>
        <p:txBody>
          <a:bodyPr rtlCol="0">
            <a:normAutofit fontScale="90000"/>
          </a:bodyPr>
          <a:lstStyle/>
          <a:p>
            <a:pPr algn="l" fontAlgn="auto">
              <a:lnSpc>
                <a:spcPct val="100000"/>
              </a:lnSpc>
              <a:spcAft>
                <a:spcPts val="0"/>
              </a:spcAft>
              <a:defRPr/>
            </a:pPr>
            <a:r>
              <a:rPr lang="en-US" sz="2700" dirty="0">
                <a:solidFill>
                  <a:schemeClr val="tx1"/>
                </a:solidFill>
              </a:rPr>
              <a:t>Root’s “Biophysical Criteria for Normalcy” is all but dismissed as an invalid model</a:t>
            </a:r>
            <a:br>
              <a:rPr lang="en-US" sz="3200" b="1" dirty="0"/>
            </a:br>
            <a:endParaRPr lang="en-US" sz="3200" dirty="0"/>
          </a:p>
        </p:txBody>
      </p:sp>
      <p:sp>
        <p:nvSpPr>
          <p:cNvPr id="24579" name="Content Placeholder 7"/>
          <p:cNvSpPr>
            <a:spLocks noGrp="1"/>
          </p:cNvSpPr>
          <p:nvPr>
            <p:ph sz="half" idx="2"/>
          </p:nvPr>
        </p:nvSpPr>
        <p:spPr>
          <a:xfrm>
            <a:off x="603682" y="1085850"/>
            <a:ext cx="3893706" cy="2800350"/>
          </a:xfrm>
        </p:spPr>
        <p:txBody>
          <a:bodyPr/>
          <a:lstStyle/>
          <a:p>
            <a:pPr lvl="1">
              <a:lnSpc>
                <a:spcPct val="100000"/>
              </a:lnSpc>
            </a:pPr>
            <a:r>
              <a:rPr lang="en-US" dirty="0">
                <a:solidFill>
                  <a:schemeClr val="tx1"/>
                </a:solidFill>
              </a:rPr>
              <a:t>Platonian ideal and contrary to widely used reference ranges to define “normal.”</a:t>
            </a:r>
          </a:p>
          <a:p>
            <a:pPr lvl="1">
              <a:buFont typeface="Arial" pitchFamily="34" charset="0"/>
              <a:buNone/>
            </a:pPr>
            <a:endParaRPr lang="en-US" dirty="0"/>
          </a:p>
        </p:txBody>
      </p:sp>
      <p:sp>
        <p:nvSpPr>
          <p:cNvPr id="24580" name="Content Placeholder 6"/>
          <p:cNvSpPr>
            <a:spLocks noGrp="1"/>
          </p:cNvSpPr>
          <p:nvPr>
            <p:ph sz="quarter" idx="4"/>
          </p:nvPr>
        </p:nvSpPr>
        <p:spPr>
          <a:xfrm>
            <a:off x="4645026" y="1085850"/>
            <a:ext cx="4147791" cy="3508772"/>
          </a:xfrm>
        </p:spPr>
        <p:txBody>
          <a:bodyPr>
            <a:normAutofit/>
          </a:bodyPr>
          <a:lstStyle/>
          <a:p>
            <a:pPr>
              <a:lnSpc>
                <a:spcPct val="100000"/>
              </a:lnSpc>
            </a:pPr>
            <a:r>
              <a:rPr lang="en-US" sz="2000" dirty="0">
                <a:solidFill>
                  <a:schemeClr val="tx1"/>
                </a:solidFill>
              </a:rPr>
              <a:t>“Root’s definition of an ideal foot is based on an invalid theoretical concept . . . the criteria for the ideal foot does not fall in the middle of a normal bell-shaped distribution of a population sample.”</a:t>
            </a:r>
          </a:p>
          <a:p>
            <a:pPr>
              <a:lnSpc>
                <a:spcPct val="100000"/>
              </a:lnSpc>
            </a:pPr>
            <a:endParaRPr lang="en-US" sz="2300" dirty="0">
              <a:solidFill>
                <a:schemeClr val="tx1"/>
              </a:solidFill>
            </a:endParaRPr>
          </a:p>
          <a:p>
            <a:pPr>
              <a:lnSpc>
                <a:spcPct val="100000"/>
              </a:lnSpc>
            </a:pPr>
            <a:r>
              <a:rPr lang="en-US" sz="1400" i="1" dirty="0" err="1">
                <a:solidFill>
                  <a:srgbClr val="DC6E23"/>
                </a:solidFill>
              </a:rPr>
              <a:t>Astrom</a:t>
            </a:r>
            <a:r>
              <a:rPr lang="en-US" sz="1400" i="1" dirty="0">
                <a:solidFill>
                  <a:srgbClr val="DC6E23"/>
                </a:solidFill>
              </a:rPr>
              <a:t> &amp; </a:t>
            </a:r>
            <a:r>
              <a:rPr lang="en-US" sz="1400" i="1" dirty="0" err="1">
                <a:solidFill>
                  <a:srgbClr val="DC6E23"/>
                </a:solidFill>
              </a:rPr>
              <a:t>Arvidson</a:t>
            </a:r>
            <a:r>
              <a:rPr lang="en-US" sz="1400" i="1" dirty="0">
                <a:solidFill>
                  <a:srgbClr val="DC6E23"/>
                </a:solidFill>
              </a:rPr>
              <a:t>: Alignment and Joint Motion in the Normal Foot, J </a:t>
            </a:r>
            <a:r>
              <a:rPr lang="en-US" sz="1400" i="1" dirty="0" err="1">
                <a:solidFill>
                  <a:srgbClr val="DC6E23"/>
                </a:solidFill>
              </a:rPr>
              <a:t>Orthop</a:t>
            </a:r>
            <a:r>
              <a:rPr lang="en-US" sz="1400" i="1" dirty="0">
                <a:solidFill>
                  <a:srgbClr val="DC6E23"/>
                </a:solidFill>
              </a:rPr>
              <a:t> Sports Phys </a:t>
            </a:r>
            <a:r>
              <a:rPr lang="en-US" sz="1400" i="1" dirty="0" err="1">
                <a:solidFill>
                  <a:srgbClr val="DC6E23"/>
                </a:solidFill>
              </a:rPr>
              <a:t>Ther</a:t>
            </a:r>
            <a:r>
              <a:rPr lang="en-US" sz="1400" i="1" dirty="0">
                <a:solidFill>
                  <a:srgbClr val="DC6E23"/>
                </a:solidFill>
              </a:rPr>
              <a:t>, 22: 216, 1995.</a:t>
            </a:r>
          </a:p>
          <a:p>
            <a:endParaRPr lang="en-US" dirty="0"/>
          </a:p>
        </p:txBody>
      </p:sp>
      <p:pic>
        <p:nvPicPr>
          <p:cNvPr id="24581" name="Picture 6" descr="http://origin-ars.els-cdn.com/content/image/1-s2.0-S1521694212000605-gr1.jpg">
            <a:hlinkClick r:id="rId3"/>
          </p:cNvPr>
          <p:cNvPicPr>
            <a:picLocks noChangeAspect="1" noChangeArrowheads="1"/>
          </p:cNvPicPr>
          <p:nvPr/>
        </p:nvPicPr>
        <p:blipFill>
          <a:blip r:embed="rId4"/>
          <a:srcRect/>
          <a:stretch>
            <a:fillRect/>
          </a:stretch>
        </p:blipFill>
        <p:spPr bwMode="auto">
          <a:xfrm>
            <a:off x="987426" y="2349912"/>
            <a:ext cx="3657600" cy="177522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7"/>
          <p:cNvSpPr>
            <a:spLocks noGrp="1"/>
          </p:cNvSpPr>
          <p:nvPr>
            <p:ph idx="1"/>
          </p:nvPr>
        </p:nvSpPr>
        <p:spPr>
          <a:xfrm>
            <a:off x="1038686" y="1623391"/>
            <a:ext cx="3871244" cy="3348103"/>
          </a:xfrm>
        </p:spPr>
        <p:txBody>
          <a:bodyPr>
            <a:normAutofit/>
          </a:bodyPr>
          <a:lstStyle/>
          <a:p>
            <a:pPr marL="115888" lvl="1">
              <a:lnSpc>
                <a:spcPct val="100000"/>
              </a:lnSpc>
              <a:buClr>
                <a:srgbClr val="DC6E23"/>
              </a:buClr>
              <a:buFont typeface="Courier New" pitchFamily="49" charset="0"/>
              <a:buChar char="o"/>
            </a:pPr>
            <a:r>
              <a:rPr lang="en-US" sz="1100" b="1" i="1" dirty="0">
                <a:solidFill>
                  <a:srgbClr val="DC6E23"/>
                </a:solidFill>
              </a:rPr>
              <a:t> </a:t>
            </a:r>
            <a:r>
              <a:rPr lang="en-US" sz="1100" b="1" i="1" dirty="0" err="1">
                <a:solidFill>
                  <a:srgbClr val="DC6E23"/>
                </a:solidFill>
              </a:rPr>
              <a:t>Hamill</a:t>
            </a:r>
            <a:r>
              <a:rPr lang="en-US" sz="1100" b="1" i="1" dirty="0">
                <a:solidFill>
                  <a:srgbClr val="DC6E23"/>
                </a:solidFill>
              </a:rPr>
              <a:t>, Bates, </a:t>
            </a:r>
            <a:r>
              <a:rPr lang="en-US" sz="1100" b="1" i="1" dirty="0" err="1">
                <a:solidFill>
                  <a:srgbClr val="DC6E23"/>
                </a:solidFill>
              </a:rPr>
              <a:t>Knutzen</a:t>
            </a:r>
            <a:r>
              <a:rPr lang="en-US" sz="1100" b="1" i="1" dirty="0">
                <a:solidFill>
                  <a:srgbClr val="DC6E23"/>
                </a:solidFill>
              </a:rPr>
              <a:t> et al: Relationship between selected static and dynamic lower extremity measurements, </a:t>
            </a:r>
            <a:r>
              <a:rPr lang="en-US" sz="1100" b="1" i="1" dirty="0" err="1">
                <a:solidFill>
                  <a:srgbClr val="DC6E23"/>
                </a:solidFill>
              </a:rPr>
              <a:t>Clin</a:t>
            </a:r>
            <a:r>
              <a:rPr lang="en-US" sz="1100" b="1" i="1" dirty="0">
                <a:solidFill>
                  <a:srgbClr val="DC6E23"/>
                </a:solidFill>
              </a:rPr>
              <a:t> </a:t>
            </a:r>
            <a:r>
              <a:rPr lang="en-US" sz="1100" b="1" i="1" dirty="0" err="1">
                <a:solidFill>
                  <a:srgbClr val="DC6E23"/>
                </a:solidFill>
              </a:rPr>
              <a:t>Biomech</a:t>
            </a:r>
            <a:r>
              <a:rPr lang="en-US" sz="1100" b="1" i="1" dirty="0">
                <a:solidFill>
                  <a:srgbClr val="DC6E23"/>
                </a:solidFill>
              </a:rPr>
              <a:t> 4:217, 1989.</a:t>
            </a:r>
          </a:p>
          <a:p>
            <a:pPr marL="115888" lvl="1">
              <a:lnSpc>
                <a:spcPct val="100000"/>
              </a:lnSpc>
              <a:buClr>
                <a:srgbClr val="DC6E23"/>
              </a:buClr>
              <a:buFont typeface="Courier New" pitchFamily="49" charset="0"/>
              <a:buChar char="o"/>
            </a:pPr>
            <a:r>
              <a:rPr lang="en-US" sz="1100" b="1" i="1" dirty="0">
                <a:solidFill>
                  <a:srgbClr val="DC6E23"/>
                </a:solidFill>
              </a:rPr>
              <a:t> </a:t>
            </a:r>
            <a:r>
              <a:rPr lang="en-US" sz="1100" b="1" i="1" dirty="0" err="1">
                <a:solidFill>
                  <a:srgbClr val="DC6E23"/>
                </a:solidFill>
              </a:rPr>
              <a:t>Knutzen</a:t>
            </a:r>
            <a:r>
              <a:rPr lang="en-US" sz="1100" b="1" i="1" dirty="0">
                <a:solidFill>
                  <a:srgbClr val="DC6E23"/>
                </a:solidFill>
              </a:rPr>
              <a:t> &amp; Price: Lower extremity static and dynamic relationships with rearfoot motion in gait, JAPMA 84:171, 1994.</a:t>
            </a:r>
          </a:p>
          <a:p>
            <a:pPr marL="115888" lvl="1">
              <a:lnSpc>
                <a:spcPct val="100000"/>
              </a:lnSpc>
              <a:buClr>
                <a:srgbClr val="DC6E23"/>
              </a:buClr>
              <a:buFont typeface="Courier New" pitchFamily="49" charset="0"/>
              <a:buChar char="o"/>
            </a:pPr>
            <a:r>
              <a:rPr lang="en-US" sz="1100" b="1" i="1" dirty="0">
                <a:solidFill>
                  <a:srgbClr val="DC6E23"/>
                </a:solidFill>
              </a:rPr>
              <a:t> </a:t>
            </a:r>
            <a:r>
              <a:rPr lang="en-US" sz="1100" b="1" i="1" dirty="0" err="1">
                <a:solidFill>
                  <a:srgbClr val="DC6E23"/>
                </a:solidFill>
              </a:rPr>
              <a:t>McPoil</a:t>
            </a:r>
            <a:r>
              <a:rPr lang="en-US" sz="1100" b="1" i="1" dirty="0">
                <a:solidFill>
                  <a:srgbClr val="DC6E23"/>
                </a:solidFill>
              </a:rPr>
              <a:t> &amp; Cornwall: The relationship between static lower extremity measurements and rearfoot motion during walking, J </a:t>
            </a:r>
            <a:r>
              <a:rPr lang="en-US" sz="1100" b="1" i="1" dirty="0" err="1">
                <a:solidFill>
                  <a:srgbClr val="DC6E23"/>
                </a:solidFill>
              </a:rPr>
              <a:t>Orthop</a:t>
            </a:r>
            <a:r>
              <a:rPr lang="en-US" sz="1100" b="1" i="1" dirty="0">
                <a:solidFill>
                  <a:srgbClr val="DC6E23"/>
                </a:solidFill>
              </a:rPr>
              <a:t> Sports Phys </a:t>
            </a:r>
            <a:r>
              <a:rPr lang="en-US" sz="1100" b="1" i="1" dirty="0" err="1">
                <a:solidFill>
                  <a:srgbClr val="DC6E23"/>
                </a:solidFill>
              </a:rPr>
              <a:t>Ther</a:t>
            </a:r>
            <a:r>
              <a:rPr lang="en-US" sz="1100" b="1" i="1" dirty="0">
                <a:solidFill>
                  <a:srgbClr val="DC6E23"/>
                </a:solidFill>
              </a:rPr>
              <a:t> 24:309, 1996.</a:t>
            </a:r>
          </a:p>
          <a:p>
            <a:pPr>
              <a:lnSpc>
                <a:spcPct val="100000"/>
              </a:lnSpc>
              <a:buClr>
                <a:srgbClr val="DC6E23"/>
              </a:buClr>
            </a:pPr>
            <a:endParaRPr lang="en-US" sz="1300" b="1" i="1" dirty="0">
              <a:solidFill>
                <a:srgbClr val="DC6E23"/>
              </a:solidFill>
            </a:endParaRPr>
          </a:p>
          <a:p>
            <a:pPr>
              <a:lnSpc>
                <a:spcPct val="100000"/>
              </a:lnSpc>
              <a:buClr>
                <a:srgbClr val="DC6E23"/>
              </a:buClr>
            </a:pPr>
            <a:r>
              <a:rPr lang="en-US" sz="1500" dirty="0">
                <a:solidFill>
                  <a:schemeClr val="tx1"/>
                </a:solidFill>
              </a:rPr>
              <a:t>Kinematic foot function </a:t>
            </a:r>
            <a:r>
              <a:rPr lang="en-US" sz="1500" u="sng" dirty="0">
                <a:solidFill>
                  <a:schemeClr val="tx1"/>
                </a:solidFill>
              </a:rPr>
              <a:t>cannot</a:t>
            </a:r>
            <a:r>
              <a:rPr lang="en-US" sz="1500" dirty="0">
                <a:solidFill>
                  <a:schemeClr val="tx1"/>
                </a:solidFill>
              </a:rPr>
              <a:t> be predicted from static Rootian foot types, e.g., a FF Varus doesn’t always cause calcaneal eversion.</a:t>
            </a:r>
            <a:endParaRPr lang="en-US" sz="1500" i="1" dirty="0">
              <a:solidFill>
                <a:schemeClr val="tx1"/>
              </a:solidFill>
            </a:endParaRPr>
          </a:p>
          <a:p>
            <a:pPr lvl="2"/>
            <a:endParaRPr lang="en-US" sz="2000" i="1" dirty="0"/>
          </a:p>
        </p:txBody>
      </p:sp>
      <p:pic>
        <p:nvPicPr>
          <p:cNvPr id="25603" name="Picture 4" descr="http://www.aaronswansonpt.com/wp-content/uploads/2013/03/Subtalor-Posterior-View-Forefoot-Varus.png">
            <a:hlinkClick r:id="rId3"/>
          </p:cNvPr>
          <p:cNvPicPr>
            <a:picLocks noChangeAspect="1" noChangeArrowheads="1"/>
          </p:cNvPicPr>
          <p:nvPr/>
        </p:nvPicPr>
        <p:blipFill>
          <a:blip r:embed="rId4"/>
          <a:srcRect/>
          <a:stretch>
            <a:fillRect/>
          </a:stretch>
        </p:blipFill>
        <p:spPr bwMode="auto">
          <a:xfrm>
            <a:off x="5141842" y="1755913"/>
            <a:ext cx="3505200" cy="1563757"/>
          </a:xfrm>
          <a:prstGeom prst="rect">
            <a:avLst/>
          </a:prstGeom>
          <a:noFill/>
          <a:ln w="9525">
            <a:noFill/>
            <a:miter lim="800000"/>
            <a:headEnd/>
            <a:tailEnd/>
          </a:ln>
        </p:spPr>
      </p:pic>
      <p:sp>
        <p:nvSpPr>
          <p:cNvPr id="4" name="Rectangle 3"/>
          <p:cNvSpPr/>
          <p:nvPr/>
        </p:nvSpPr>
        <p:spPr>
          <a:xfrm>
            <a:off x="1038687" y="384313"/>
            <a:ext cx="7608356" cy="954107"/>
          </a:xfrm>
          <a:prstGeom prst="rect">
            <a:avLst/>
          </a:prstGeom>
        </p:spPr>
        <p:txBody>
          <a:bodyPr wrap="square">
            <a:spAutoFit/>
          </a:bodyPr>
          <a:lstStyle/>
          <a:p>
            <a:pPr marL="115888" lvl="1">
              <a:lnSpc>
                <a:spcPct val="100000"/>
              </a:lnSpc>
            </a:pPr>
            <a:r>
              <a:rPr lang="en-US" sz="2800" b="1" dirty="0"/>
              <a:t>Research in the 90’s revealed that function does not </a:t>
            </a:r>
            <a:r>
              <a:rPr lang="en-US" sz="2800" b="1" u="sng" dirty="0"/>
              <a:t>always</a:t>
            </a:r>
            <a:r>
              <a:rPr lang="en-US" sz="2800" b="1" dirty="0"/>
              <a:t>  follow static form: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7"/>
          <p:cNvSpPr>
            <a:spLocks noGrp="1"/>
          </p:cNvSpPr>
          <p:nvPr>
            <p:ph idx="1"/>
          </p:nvPr>
        </p:nvSpPr>
        <p:spPr>
          <a:xfrm>
            <a:off x="1305016" y="1649896"/>
            <a:ext cx="7457983" cy="3150704"/>
          </a:xfrm>
        </p:spPr>
        <p:txBody>
          <a:bodyPr>
            <a:normAutofit/>
          </a:bodyPr>
          <a:lstStyle/>
          <a:p>
            <a:pPr>
              <a:buClr>
                <a:srgbClr val="DC6E23"/>
              </a:buClr>
              <a:buFont typeface="Courier New" pitchFamily="49" charset="0"/>
              <a:buChar char="o"/>
            </a:pPr>
            <a:r>
              <a:rPr lang="en-US" sz="1800" b="1" dirty="0">
                <a:solidFill>
                  <a:schemeClr val="tx1"/>
                </a:solidFill>
              </a:rPr>
              <a:t> “</a:t>
            </a:r>
            <a:r>
              <a:rPr lang="en-US" sz="1600" dirty="0">
                <a:solidFill>
                  <a:schemeClr val="tx1"/>
                </a:solidFill>
              </a:rPr>
              <a:t>Lull” position in the bottom of the arc of STJ motion (Root)</a:t>
            </a:r>
          </a:p>
          <a:p>
            <a:pPr>
              <a:buClr>
                <a:srgbClr val="DC6E23"/>
              </a:buClr>
              <a:buFont typeface="Courier New" pitchFamily="49" charset="0"/>
              <a:buChar char="o"/>
            </a:pPr>
            <a:r>
              <a:rPr lang="en-US" sz="1600" dirty="0">
                <a:solidFill>
                  <a:schemeClr val="tx1"/>
                </a:solidFill>
              </a:rPr>
              <a:t> Position of the STJ when the TN joint is congruent  (Langer/</a:t>
            </a:r>
            <a:r>
              <a:rPr lang="en-US" sz="1600" dirty="0" err="1">
                <a:solidFill>
                  <a:schemeClr val="tx1"/>
                </a:solidFill>
              </a:rPr>
              <a:t>Wernick</a:t>
            </a:r>
            <a:r>
              <a:rPr lang="en-US" sz="1600" dirty="0">
                <a:solidFill>
                  <a:schemeClr val="tx1"/>
                </a:solidFill>
              </a:rPr>
              <a:t>).</a:t>
            </a:r>
          </a:p>
          <a:p>
            <a:pPr>
              <a:buClr>
                <a:srgbClr val="DC6E23"/>
              </a:buClr>
              <a:buFont typeface="Courier New" pitchFamily="49" charset="0"/>
              <a:buChar char="o"/>
            </a:pPr>
            <a:r>
              <a:rPr lang="en-US" sz="1600" dirty="0">
                <a:solidFill>
                  <a:schemeClr val="tx1"/>
                </a:solidFill>
              </a:rPr>
              <a:t> </a:t>
            </a:r>
            <a:r>
              <a:rPr lang="en-US" sz="1600" dirty="0">
                <a:solidFill>
                  <a:srgbClr val="DC6E23"/>
                </a:solidFill>
              </a:rPr>
              <a:t>Maximum articular contact of the anterior and/or posterior facets of the STJ (Kirby?)</a:t>
            </a:r>
            <a:r>
              <a:rPr lang="en-US" sz="1600" dirty="0">
                <a:solidFill>
                  <a:schemeClr val="tx1"/>
                </a:solidFill>
              </a:rPr>
              <a:t>.</a:t>
            </a:r>
          </a:p>
          <a:p>
            <a:pPr lvl="2">
              <a:buClr>
                <a:srgbClr val="DC6E23"/>
              </a:buClr>
              <a:buFont typeface="Courier New" pitchFamily="49" charset="0"/>
              <a:buChar char="o"/>
            </a:pPr>
            <a:endParaRPr lang="en-US" b="1" dirty="0"/>
          </a:p>
          <a:p>
            <a:pPr lvl="2">
              <a:buClr>
                <a:srgbClr val="DC6E23"/>
              </a:buClr>
              <a:buFont typeface="Courier New" pitchFamily="49" charset="0"/>
              <a:buChar char="o"/>
            </a:pPr>
            <a:endParaRPr lang="en-US" b="1" dirty="0"/>
          </a:p>
          <a:p>
            <a:pPr>
              <a:buClr>
                <a:srgbClr val="DC6E23"/>
              </a:buClr>
            </a:pPr>
            <a:r>
              <a:rPr lang="en-US" sz="1400" i="1" dirty="0">
                <a:solidFill>
                  <a:srgbClr val="DC6E23"/>
                </a:solidFill>
              </a:rPr>
              <a:t>Chen, et. al: </a:t>
            </a:r>
            <a:r>
              <a:rPr lang="en-US" sz="1400" i="1" u="sng" dirty="0">
                <a:solidFill>
                  <a:srgbClr val="DC6E23"/>
                </a:solidFill>
              </a:rPr>
              <a:t>Assessment of subtalar joint neutral position: a </a:t>
            </a:r>
            <a:r>
              <a:rPr lang="en-US" sz="1400" i="1" u="sng" dirty="0" err="1">
                <a:solidFill>
                  <a:srgbClr val="DC6E23"/>
                </a:solidFill>
              </a:rPr>
              <a:t>cadeveric</a:t>
            </a:r>
            <a:r>
              <a:rPr lang="en-US" sz="1400" i="1" u="sng" dirty="0">
                <a:solidFill>
                  <a:srgbClr val="DC6E23"/>
                </a:solidFill>
              </a:rPr>
              <a:t> study, </a:t>
            </a:r>
            <a:r>
              <a:rPr lang="en-US" sz="1400" i="1" dirty="0">
                <a:solidFill>
                  <a:srgbClr val="DC6E23"/>
                </a:solidFill>
              </a:rPr>
              <a:t>Chin Med J (Engl.), Apr 20; 121(8):735-9 (2008). </a:t>
            </a:r>
            <a:r>
              <a:rPr lang="en-US" sz="1400" dirty="0">
                <a:solidFill>
                  <a:schemeClr val="tx1"/>
                </a:solidFill>
              </a:rPr>
              <a:t>When the anterior and posterior facets of the STJ are in max articular contact the foot was 10° abducted, 20° degrees dorsiflexed, and 10 ° everted.</a:t>
            </a:r>
          </a:p>
          <a:p>
            <a:pPr lvl="1">
              <a:buFont typeface="Arial" pitchFamily="34" charset="0"/>
              <a:buNone/>
            </a:pPr>
            <a:endParaRPr lang="en-US" i="1" dirty="0"/>
          </a:p>
          <a:p>
            <a:pPr lvl="1"/>
            <a:endParaRPr lang="en-US" dirty="0"/>
          </a:p>
          <a:p>
            <a:pPr lvl="1"/>
            <a:endParaRPr lang="en-US" dirty="0"/>
          </a:p>
          <a:p>
            <a:pPr lvl="1"/>
            <a:endParaRPr lang="en-US" dirty="0"/>
          </a:p>
          <a:p>
            <a:pPr lvl="1"/>
            <a:endParaRPr lang="en-US" dirty="0"/>
          </a:p>
          <a:p>
            <a:pPr lvl="2">
              <a:buFont typeface="Arial" pitchFamily="34" charset="0"/>
              <a:buNone/>
            </a:pPr>
            <a:endParaRPr lang="en-US" sz="2000" i="1" dirty="0"/>
          </a:p>
        </p:txBody>
      </p:sp>
      <p:sp>
        <p:nvSpPr>
          <p:cNvPr id="3" name="Rectangle 2"/>
          <p:cNvSpPr/>
          <p:nvPr/>
        </p:nvSpPr>
        <p:spPr>
          <a:xfrm>
            <a:off x="1305016" y="446289"/>
            <a:ext cx="7457983" cy="954107"/>
          </a:xfrm>
          <a:prstGeom prst="rect">
            <a:avLst/>
          </a:prstGeom>
        </p:spPr>
        <p:txBody>
          <a:bodyPr wrap="square">
            <a:spAutoFit/>
          </a:bodyPr>
          <a:lstStyle/>
          <a:p>
            <a:r>
              <a:rPr lang="en-US" sz="2800" b="1" dirty="0"/>
              <a:t>The validity of Root’s STJ NP is questioned -</a:t>
            </a:r>
          </a:p>
          <a:p>
            <a:r>
              <a:rPr lang="en-US" sz="2800" b="1" dirty="0"/>
              <a:t>no anatomical basis.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7"/>
          <p:cNvSpPr>
            <a:spLocks noGrp="1"/>
          </p:cNvSpPr>
          <p:nvPr>
            <p:ph idx="1"/>
          </p:nvPr>
        </p:nvSpPr>
        <p:spPr>
          <a:xfrm>
            <a:off x="685800" y="1376592"/>
            <a:ext cx="4193960" cy="3424007"/>
          </a:xfrm>
        </p:spPr>
        <p:txBody>
          <a:bodyPr>
            <a:normAutofit/>
          </a:bodyPr>
          <a:lstStyle/>
          <a:p>
            <a:pPr lvl="1">
              <a:buFont typeface="Courier New" pitchFamily="49" charset="0"/>
              <a:buChar char="o"/>
            </a:pPr>
            <a:r>
              <a:rPr lang="en-US" i="1" dirty="0">
                <a:solidFill>
                  <a:srgbClr val="DC6E23"/>
                </a:solidFill>
              </a:rPr>
              <a:t> </a:t>
            </a:r>
            <a:r>
              <a:rPr lang="en-US" sz="1400" i="1" dirty="0" err="1">
                <a:solidFill>
                  <a:srgbClr val="DC6E23"/>
                </a:solidFill>
              </a:rPr>
              <a:t>Pierrynowski</a:t>
            </a:r>
            <a:r>
              <a:rPr lang="en-US" sz="1400" i="1" dirty="0">
                <a:solidFill>
                  <a:srgbClr val="DC6E23"/>
                </a:solidFill>
              </a:rPr>
              <a:t>, Smith &amp; </a:t>
            </a:r>
            <a:r>
              <a:rPr lang="en-US" sz="1400" i="1" dirty="0" err="1">
                <a:solidFill>
                  <a:srgbClr val="DC6E23"/>
                </a:solidFill>
              </a:rPr>
              <a:t>Mlynarczyk</a:t>
            </a:r>
            <a:r>
              <a:rPr lang="en-US" sz="1400" i="1" dirty="0">
                <a:solidFill>
                  <a:srgbClr val="DC6E23"/>
                </a:solidFill>
              </a:rPr>
              <a:t>: </a:t>
            </a:r>
            <a:r>
              <a:rPr lang="en-US" sz="1400" i="1" u="sng" dirty="0">
                <a:solidFill>
                  <a:srgbClr val="DC6E23"/>
                </a:solidFill>
              </a:rPr>
              <a:t>Proficiency of foot care specialists to place the rearfoot at subtalar joint neutral,</a:t>
            </a:r>
            <a:r>
              <a:rPr lang="en-US" sz="1400" i="1" dirty="0">
                <a:solidFill>
                  <a:srgbClr val="DC6E23"/>
                </a:solidFill>
              </a:rPr>
              <a:t> JAPMA 86: 217, 1996.</a:t>
            </a:r>
          </a:p>
          <a:p>
            <a:pPr lvl="1">
              <a:buClr>
                <a:srgbClr val="DC6E23"/>
              </a:buClr>
              <a:buFont typeface="Courier New" pitchFamily="49" charset="0"/>
              <a:buChar char="o"/>
            </a:pPr>
            <a:r>
              <a:rPr lang="en-US" sz="1400" i="1" dirty="0">
                <a:solidFill>
                  <a:srgbClr val="DC6E23"/>
                </a:solidFill>
              </a:rPr>
              <a:t> Smith-</a:t>
            </a:r>
            <a:r>
              <a:rPr lang="en-US" sz="1400" i="1" dirty="0" err="1">
                <a:solidFill>
                  <a:srgbClr val="DC6E23"/>
                </a:solidFill>
              </a:rPr>
              <a:t>Oricchio</a:t>
            </a:r>
            <a:r>
              <a:rPr lang="en-US" sz="1400" i="1" dirty="0">
                <a:solidFill>
                  <a:srgbClr val="DC6E23"/>
                </a:solidFill>
              </a:rPr>
              <a:t> &amp; Harris: </a:t>
            </a:r>
            <a:r>
              <a:rPr lang="en-US" sz="1400" i="1" u="sng" dirty="0" err="1">
                <a:solidFill>
                  <a:srgbClr val="DC6E23"/>
                </a:solidFill>
              </a:rPr>
              <a:t>Interrater</a:t>
            </a:r>
            <a:r>
              <a:rPr lang="en-US" sz="1400" i="1" u="sng" dirty="0">
                <a:solidFill>
                  <a:srgbClr val="DC6E23"/>
                </a:solidFill>
              </a:rPr>
              <a:t> reliability of subtalar joint neutral, calcaneal inversion and eversion,</a:t>
            </a:r>
            <a:r>
              <a:rPr lang="en-US" sz="1400" i="1" dirty="0">
                <a:solidFill>
                  <a:srgbClr val="DC6E23"/>
                </a:solidFill>
              </a:rPr>
              <a:t> J. </a:t>
            </a:r>
            <a:r>
              <a:rPr lang="en-US" sz="1400" i="1" dirty="0" err="1">
                <a:solidFill>
                  <a:srgbClr val="DC6E23"/>
                </a:solidFill>
              </a:rPr>
              <a:t>Orthop</a:t>
            </a:r>
            <a:r>
              <a:rPr lang="en-US" sz="1400" i="1" dirty="0">
                <a:solidFill>
                  <a:srgbClr val="DC6E23"/>
                </a:solidFill>
              </a:rPr>
              <a:t> Sports Phys </a:t>
            </a:r>
            <a:r>
              <a:rPr lang="en-US" sz="1400" i="1" dirty="0" err="1">
                <a:solidFill>
                  <a:srgbClr val="DC6E23"/>
                </a:solidFill>
              </a:rPr>
              <a:t>Ther</a:t>
            </a:r>
            <a:r>
              <a:rPr lang="en-US" sz="1400" i="1" dirty="0">
                <a:solidFill>
                  <a:srgbClr val="DC6E23"/>
                </a:solidFill>
              </a:rPr>
              <a:t>, 12: 10, 1990.</a:t>
            </a:r>
          </a:p>
          <a:p>
            <a:pPr lvl="1">
              <a:buFont typeface="Arial" pitchFamily="34" charset="0"/>
              <a:buNone/>
            </a:pPr>
            <a:endParaRPr lang="en-US" i="1" dirty="0"/>
          </a:p>
          <a:p>
            <a:pPr lvl="1">
              <a:buFont typeface="Arial" pitchFamily="34" charset="0"/>
              <a:buNone/>
            </a:pPr>
            <a:endParaRPr lang="en-US" dirty="0"/>
          </a:p>
          <a:p>
            <a:pPr lvl="1"/>
            <a:endParaRPr lang="en-US" dirty="0"/>
          </a:p>
          <a:p>
            <a:pPr lvl="1"/>
            <a:endParaRPr lang="en-US" dirty="0"/>
          </a:p>
          <a:p>
            <a:pPr lvl="2">
              <a:buFont typeface="Arial" pitchFamily="34" charset="0"/>
              <a:buNone/>
            </a:pPr>
            <a:endParaRPr lang="en-US" sz="2000" i="1" dirty="0"/>
          </a:p>
        </p:txBody>
      </p:sp>
      <p:pic>
        <p:nvPicPr>
          <p:cNvPr id="27651" name="Picture 2" descr="subtalar-neutral-copy.jpg"/>
          <p:cNvPicPr>
            <a:picLocks noChangeAspect="1" noChangeArrowheads="1"/>
          </p:cNvPicPr>
          <p:nvPr/>
        </p:nvPicPr>
        <p:blipFill>
          <a:blip r:embed="rId3"/>
          <a:srcRect/>
          <a:stretch>
            <a:fillRect/>
          </a:stretch>
        </p:blipFill>
        <p:spPr bwMode="auto">
          <a:xfrm>
            <a:off x="5635413" y="1855851"/>
            <a:ext cx="2182120" cy="1430455"/>
          </a:xfrm>
          <a:prstGeom prst="rect">
            <a:avLst/>
          </a:prstGeom>
          <a:noFill/>
          <a:ln w="9525">
            <a:noFill/>
            <a:miter lim="800000"/>
            <a:headEnd/>
            <a:tailEnd/>
          </a:ln>
        </p:spPr>
      </p:pic>
      <p:pic>
        <p:nvPicPr>
          <p:cNvPr id="27652" name="Picture 4" descr="http://www.bodysync.ca/neutral.JPG"/>
          <p:cNvPicPr>
            <a:picLocks noChangeAspect="1" noChangeArrowheads="1"/>
          </p:cNvPicPr>
          <p:nvPr/>
        </p:nvPicPr>
        <p:blipFill>
          <a:blip r:embed="rId4"/>
          <a:srcRect/>
          <a:stretch>
            <a:fillRect/>
          </a:stretch>
        </p:blipFill>
        <p:spPr bwMode="auto">
          <a:xfrm>
            <a:off x="-3716044" y="2194553"/>
            <a:ext cx="3429000" cy="1221581"/>
          </a:xfrm>
          <a:prstGeom prst="rect">
            <a:avLst/>
          </a:prstGeom>
          <a:noFill/>
          <a:ln w="9525">
            <a:noFill/>
            <a:miter lim="800000"/>
            <a:headEnd/>
            <a:tailEnd/>
          </a:ln>
        </p:spPr>
      </p:pic>
      <p:sp>
        <p:nvSpPr>
          <p:cNvPr id="27654" name="TextBox 5"/>
          <p:cNvSpPr txBox="1">
            <a:spLocks noChangeArrowheads="1"/>
          </p:cNvSpPr>
          <p:nvPr/>
        </p:nvSpPr>
        <p:spPr bwMode="auto">
          <a:xfrm>
            <a:off x="4879760" y="3416133"/>
            <a:ext cx="3612471" cy="584775"/>
          </a:xfrm>
          <a:prstGeom prst="rect">
            <a:avLst/>
          </a:prstGeom>
          <a:noFill/>
          <a:ln w="9525">
            <a:noFill/>
            <a:miter lim="800000"/>
            <a:headEnd/>
            <a:tailEnd/>
          </a:ln>
        </p:spPr>
        <p:txBody>
          <a:bodyPr wrap="square">
            <a:spAutoFit/>
          </a:bodyPr>
          <a:lstStyle/>
          <a:p>
            <a:pPr algn="ctr"/>
            <a:r>
              <a:rPr lang="en-US" sz="1600" dirty="0"/>
              <a:t>Foot Neutral using TN congruency and MTJ fully pronated</a:t>
            </a:r>
          </a:p>
        </p:txBody>
      </p:sp>
      <p:sp>
        <p:nvSpPr>
          <p:cNvPr id="7" name="Rectangle 6"/>
          <p:cNvSpPr/>
          <p:nvPr/>
        </p:nvSpPr>
        <p:spPr>
          <a:xfrm>
            <a:off x="685800" y="292963"/>
            <a:ext cx="7419513" cy="954107"/>
          </a:xfrm>
          <a:prstGeom prst="rect">
            <a:avLst/>
          </a:prstGeom>
        </p:spPr>
        <p:txBody>
          <a:bodyPr wrap="square">
            <a:spAutoFit/>
          </a:bodyPr>
          <a:lstStyle/>
          <a:p>
            <a:pPr lvl="1"/>
            <a:r>
              <a:rPr lang="en-US" sz="2800" b="1" dirty="0"/>
              <a:t>The ability of clinicians to place the STJ in neutral position is extremely variable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29810" y="163493"/>
            <a:ext cx="6799841" cy="1093807"/>
          </a:xfrm>
        </p:spPr>
        <p:txBody>
          <a:bodyPr/>
          <a:lstStyle/>
          <a:p>
            <a:r>
              <a:rPr lang="en-US" sz="2800" b="1" dirty="0">
                <a:solidFill>
                  <a:schemeClr val="tx1"/>
                </a:solidFill>
              </a:rPr>
              <a:t>Neutral Position Casting</a:t>
            </a:r>
          </a:p>
        </p:txBody>
      </p:sp>
      <p:sp>
        <p:nvSpPr>
          <p:cNvPr id="28675" name="Content Placeholder 2"/>
          <p:cNvSpPr>
            <a:spLocks noGrp="1"/>
          </p:cNvSpPr>
          <p:nvPr>
            <p:ph sz="half" idx="2"/>
          </p:nvPr>
        </p:nvSpPr>
        <p:spPr>
          <a:xfrm>
            <a:off x="1029810" y="1143001"/>
            <a:ext cx="3467578" cy="3451622"/>
          </a:xfrm>
        </p:spPr>
        <p:txBody>
          <a:bodyPr>
            <a:normAutofit fontScale="85000" lnSpcReduction="10000"/>
          </a:bodyPr>
          <a:lstStyle/>
          <a:p>
            <a:pPr>
              <a:buFont typeface="Arial" pitchFamily="34" charset="0"/>
              <a:buNone/>
            </a:pPr>
            <a:r>
              <a:rPr lang="en-US" sz="1800" dirty="0">
                <a:solidFill>
                  <a:schemeClr val="tx1"/>
                </a:solidFill>
              </a:rPr>
              <a:t>Despite the concerns over the validity of STJ NP,  many respected practitioners (including some detractors of the Root paradigm) still cast or scan the foot with the foot held in NP – most commonly talo-navicular congruency and the forefoot fully pronated to end range.</a:t>
            </a:r>
          </a:p>
        </p:txBody>
      </p:sp>
      <p:sp>
        <p:nvSpPr>
          <p:cNvPr id="28676" name="Content Placeholder 5"/>
          <p:cNvSpPr>
            <a:spLocks noGrp="1"/>
          </p:cNvSpPr>
          <p:nvPr>
            <p:ph sz="quarter" idx="4"/>
          </p:nvPr>
        </p:nvSpPr>
        <p:spPr>
          <a:xfrm>
            <a:off x="4645026" y="1257300"/>
            <a:ext cx="4041775" cy="1085850"/>
          </a:xfrm>
        </p:spPr>
        <p:txBody>
          <a:bodyPr>
            <a:normAutofit fontScale="85000" lnSpcReduction="10000"/>
          </a:bodyPr>
          <a:lstStyle/>
          <a:p>
            <a:r>
              <a:rPr lang="en-US" dirty="0">
                <a:solidFill>
                  <a:srgbClr val="DC6E23"/>
                </a:solidFill>
              </a:rPr>
              <a:t>“Closed Packed Joint Position Casting” </a:t>
            </a:r>
            <a:r>
              <a:rPr lang="en-US" dirty="0">
                <a:solidFill>
                  <a:schemeClr val="tx1"/>
                </a:solidFill>
              </a:rPr>
              <a:t>instead of </a:t>
            </a:r>
            <a:r>
              <a:rPr lang="en-US" dirty="0">
                <a:solidFill>
                  <a:srgbClr val="DC6E23"/>
                </a:solidFill>
              </a:rPr>
              <a:t>“Neutral Position Casting”</a:t>
            </a:r>
          </a:p>
        </p:txBody>
      </p:sp>
      <p:pic>
        <p:nvPicPr>
          <p:cNvPr id="28677" name="Picture 5" descr="plaster scanning for orthotic"/>
          <p:cNvPicPr>
            <a:picLocks noChangeAspect="1" noChangeArrowheads="1"/>
          </p:cNvPicPr>
          <p:nvPr/>
        </p:nvPicPr>
        <p:blipFill>
          <a:blip r:embed="rId3"/>
          <a:srcRect/>
          <a:stretch>
            <a:fillRect/>
          </a:stretch>
        </p:blipFill>
        <p:spPr bwMode="auto">
          <a:xfrm>
            <a:off x="7719392" y="2509632"/>
            <a:ext cx="1095375" cy="1278731"/>
          </a:xfrm>
          <a:prstGeom prst="rect">
            <a:avLst/>
          </a:prstGeom>
          <a:noFill/>
          <a:ln w="9525">
            <a:noFill/>
            <a:miter lim="800000"/>
            <a:headEnd/>
            <a:tailEnd/>
          </a:ln>
        </p:spPr>
      </p:pic>
      <p:pic>
        <p:nvPicPr>
          <p:cNvPr id="28678" name="Picture 7" descr="fiberglass casting for orthotic"/>
          <p:cNvPicPr>
            <a:picLocks noChangeAspect="1" noChangeArrowheads="1"/>
          </p:cNvPicPr>
          <p:nvPr/>
        </p:nvPicPr>
        <p:blipFill>
          <a:blip r:embed="rId4"/>
          <a:srcRect/>
          <a:stretch>
            <a:fillRect/>
          </a:stretch>
        </p:blipFill>
        <p:spPr bwMode="auto">
          <a:xfrm>
            <a:off x="6042991" y="2509632"/>
            <a:ext cx="1428750" cy="1278731"/>
          </a:xfrm>
          <a:prstGeom prst="rect">
            <a:avLst/>
          </a:prstGeom>
          <a:noFill/>
          <a:ln w="9525">
            <a:noFill/>
            <a:miter lim="800000"/>
            <a:headEnd/>
            <a:tailEnd/>
          </a:ln>
        </p:spPr>
      </p:pic>
      <p:pic>
        <p:nvPicPr>
          <p:cNvPr id="28679" name="Picture 9" descr="laser scanning for orthotic"/>
          <p:cNvPicPr>
            <a:picLocks noChangeAspect="1" noChangeArrowheads="1"/>
          </p:cNvPicPr>
          <p:nvPr/>
        </p:nvPicPr>
        <p:blipFill>
          <a:blip r:embed="rId5"/>
          <a:srcRect/>
          <a:stretch>
            <a:fillRect/>
          </a:stretch>
        </p:blipFill>
        <p:spPr bwMode="auto">
          <a:xfrm>
            <a:off x="4747592" y="2509632"/>
            <a:ext cx="1095375" cy="127873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Content Placeholder 7"/>
          <p:cNvSpPr>
            <a:spLocks noGrp="1"/>
          </p:cNvSpPr>
          <p:nvPr>
            <p:ph idx="1"/>
          </p:nvPr>
        </p:nvSpPr>
        <p:spPr>
          <a:xfrm>
            <a:off x="1066800" y="1383433"/>
            <a:ext cx="3203359" cy="2522741"/>
          </a:xfrm>
        </p:spPr>
        <p:txBody>
          <a:bodyPr>
            <a:normAutofit fontScale="70000" lnSpcReduction="20000"/>
          </a:bodyPr>
          <a:lstStyle/>
          <a:p>
            <a:pPr>
              <a:buFont typeface="Courier New" pitchFamily="49" charset="0"/>
              <a:buChar char="o"/>
            </a:pPr>
            <a:r>
              <a:rPr lang="en-US" sz="2000" b="1" i="1" dirty="0">
                <a:solidFill>
                  <a:srgbClr val="DC6E23"/>
                </a:solidFill>
              </a:rPr>
              <a:t> </a:t>
            </a:r>
            <a:r>
              <a:rPr lang="en-US" sz="2000" i="1" dirty="0" err="1">
                <a:solidFill>
                  <a:srgbClr val="DC6E23"/>
                </a:solidFill>
              </a:rPr>
              <a:t>McPoil</a:t>
            </a:r>
            <a:r>
              <a:rPr lang="en-US" sz="2000" i="1" dirty="0">
                <a:solidFill>
                  <a:srgbClr val="DC6E23"/>
                </a:solidFill>
              </a:rPr>
              <a:t> &amp; Cornwall: </a:t>
            </a:r>
            <a:r>
              <a:rPr lang="en-US" sz="2000" i="1" u="sng" dirty="0">
                <a:solidFill>
                  <a:srgbClr val="DC6E23"/>
                </a:solidFill>
              </a:rPr>
              <a:t>The relationship between subtalar joint neutral position and rearfoot motion during walking</a:t>
            </a:r>
            <a:r>
              <a:rPr lang="en-US" sz="2000" i="1" dirty="0">
                <a:solidFill>
                  <a:srgbClr val="DC6E23"/>
                </a:solidFill>
              </a:rPr>
              <a:t>, Foot&amp; Ankle, 15:141, 1994.</a:t>
            </a:r>
          </a:p>
          <a:p>
            <a:pPr>
              <a:buFont typeface="Courier New" pitchFamily="49" charset="0"/>
              <a:buChar char="o"/>
            </a:pPr>
            <a:r>
              <a:rPr lang="en-US" sz="2000" i="1" dirty="0">
                <a:solidFill>
                  <a:srgbClr val="DC6E23"/>
                </a:solidFill>
              </a:rPr>
              <a:t> </a:t>
            </a:r>
            <a:r>
              <a:rPr lang="en-US" sz="2000" i="1" dirty="0" err="1">
                <a:solidFill>
                  <a:srgbClr val="DC6E23"/>
                </a:solidFill>
              </a:rPr>
              <a:t>Pierrynowski</a:t>
            </a:r>
            <a:r>
              <a:rPr lang="en-US" sz="2000" i="1" dirty="0">
                <a:solidFill>
                  <a:srgbClr val="DC6E23"/>
                </a:solidFill>
              </a:rPr>
              <a:t> &amp; Smith: </a:t>
            </a:r>
            <a:r>
              <a:rPr lang="en-US" sz="2000" i="1" u="sng" dirty="0">
                <a:solidFill>
                  <a:srgbClr val="DC6E23"/>
                </a:solidFill>
              </a:rPr>
              <a:t>Rearfoot inversion/eversion during gait relative to the subtalar joint neutral position</a:t>
            </a:r>
            <a:r>
              <a:rPr lang="en-US" sz="2000" i="1" dirty="0">
                <a:solidFill>
                  <a:srgbClr val="DC6E23"/>
                </a:solidFill>
              </a:rPr>
              <a:t>, Foot &amp; Ankle, 17:406, 1995.</a:t>
            </a:r>
          </a:p>
          <a:p>
            <a:pPr lvl="1"/>
            <a:endParaRPr lang="en-US" dirty="0"/>
          </a:p>
          <a:p>
            <a:pPr lvl="1">
              <a:buFont typeface="Arial" pitchFamily="34" charset="0"/>
              <a:buNone/>
            </a:pPr>
            <a:endParaRPr lang="en-US" i="1" dirty="0"/>
          </a:p>
          <a:p>
            <a:pPr lvl="1"/>
            <a:endParaRPr lang="en-US" dirty="0"/>
          </a:p>
          <a:p>
            <a:pPr lvl="1"/>
            <a:endParaRPr lang="en-US" dirty="0"/>
          </a:p>
          <a:p>
            <a:pPr lvl="1"/>
            <a:endParaRPr lang="en-US" dirty="0"/>
          </a:p>
          <a:p>
            <a:pPr lvl="1"/>
            <a:endParaRPr lang="en-US" dirty="0"/>
          </a:p>
          <a:p>
            <a:pPr lvl="2">
              <a:buFont typeface="Arial" pitchFamily="34" charset="0"/>
              <a:buNone/>
            </a:pPr>
            <a:endParaRPr lang="en-US" sz="2000" i="1" dirty="0"/>
          </a:p>
        </p:txBody>
      </p:sp>
      <p:graphicFrame>
        <p:nvGraphicFramePr>
          <p:cNvPr id="3" name="Object 2048"/>
          <p:cNvGraphicFramePr>
            <a:graphicFrameLocks noChangeAspect="1"/>
          </p:cNvGraphicFramePr>
          <p:nvPr/>
        </p:nvGraphicFramePr>
        <p:xfrm>
          <a:off x="4352475" y="1383432"/>
          <a:ext cx="4106465" cy="2114369"/>
        </p:xfrm>
        <a:graphic>
          <a:graphicData uri="http://schemas.openxmlformats.org/presentationml/2006/ole">
            <mc:AlternateContent xmlns:mc="http://schemas.openxmlformats.org/markup-compatibility/2006">
              <mc:Choice xmlns:v="urn:schemas-microsoft-com:vml" Requires="v">
                <p:oleObj name="Picture" r:id="rId3" imgW="5129794" imgH="3081534" progId="">
                  <p:embed/>
                </p:oleObj>
              </mc:Choice>
              <mc:Fallback>
                <p:oleObj name="Picture" r:id="rId3" imgW="5129794" imgH="3081534"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475" y="1383432"/>
                        <a:ext cx="4106465" cy="2114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1066800" y="328474"/>
            <a:ext cx="7553417" cy="830997"/>
          </a:xfrm>
          <a:prstGeom prst="rect">
            <a:avLst/>
          </a:prstGeom>
        </p:spPr>
        <p:txBody>
          <a:bodyPr wrap="square">
            <a:spAutoFit/>
          </a:bodyPr>
          <a:lstStyle/>
          <a:p>
            <a:r>
              <a:rPr lang="en-US" sz="2400" b="1" dirty="0"/>
              <a:t>In the mid-90s, Root’s placement of STJ NP in the gait cycle is challenged</a:t>
            </a:r>
            <a:r>
              <a:rPr lang="en-US" sz="2400" b="1" i="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solidFill>
                  <a:schemeClr val="tx1"/>
                </a:solidFill>
              </a:rPr>
              <a:t>Taking stock</a:t>
            </a:r>
          </a:p>
        </p:txBody>
      </p:sp>
      <p:sp>
        <p:nvSpPr>
          <p:cNvPr id="31747" name="Content Placeholder 2"/>
          <p:cNvSpPr>
            <a:spLocks noGrp="1"/>
          </p:cNvSpPr>
          <p:nvPr>
            <p:ph idx="1"/>
          </p:nvPr>
        </p:nvSpPr>
        <p:spPr>
          <a:xfrm>
            <a:off x="1351540" y="1085849"/>
            <a:ext cx="3137333" cy="3264477"/>
          </a:xfrm>
        </p:spPr>
        <p:txBody>
          <a:bodyPr rtlCol="0">
            <a:normAutofit fontScale="55000" lnSpcReduction="20000"/>
          </a:bodyPr>
          <a:lstStyle/>
          <a:p>
            <a:pPr fontAlgn="auto">
              <a:spcAft>
                <a:spcPts val="0"/>
              </a:spcAft>
              <a:defRPr/>
            </a:pPr>
            <a:r>
              <a:rPr lang="en-US" sz="2500" dirty="0">
                <a:solidFill>
                  <a:schemeClr val="tx1"/>
                </a:solidFill>
              </a:rPr>
              <a:t>There is no best or ideal or normal or correct foot posture for everyone.</a:t>
            </a:r>
          </a:p>
          <a:p>
            <a:pPr fontAlgn="auto">
              <a:spcAft>
                <a:spcPts val="0"/>
              </a:spcAft>
              <a:defRPr/>
            </a:pPr>
            <a:r>
              <a:rPr lang="en-US" sz="2500" dirty="0">
                <a:solidFill>
                  <a:schemeClr val="tx1"/>
                </a:solidFill>
              </a:rPr>
              <a:t>Although a number of authors suggest that foot orthotic devices do effect kinematic changes, research indicates the changes are unpredictable, subject specific, small (1-2 degrees) and  are often contrary to expectation.  </a:t>
            </a:r>
          </a:p>
          <a:p>
            <a:pPr fontAlgn="auto">
              <a:spcAft>
                <a:spcPts val="0"/>
              </a:spcAft>
              <a:defRPr/>
            </a:pPr>
            <a:endParaRPr lang="en-US" sz="2500" dirty="0">
              <a:solidFill>
                <a:schemeClr val="tx1"/>
              </a:solidFill>
            </a:endParaRPr>
          </a:p>
          <a:p>
            <a:pPr fontAlgn="auto">
              <a:spcAft>
                <a:spcPts val="0"/>
              </a:spcAft>
              <a:defRPr/>
            </a:pPr>
            <a:r>
              <a:rPr lang="en-US" sz="2500" dirty="0">
                <a:solidFill>
                  <a:srgbClr val="DC6E23"/>
                </a:solidFill>
              </a:rPr>
              <a:t>Orthoses change osseous segmental alignment  </a:t>
            </a:r>
            <a:r>
              <a:rPr lang="en-US" sz="2500" u="sng" dirty="0">
                <a:solidFill>
                  <a:srgbClr val="DC6E23"/>
                </a:solidFill>
              </a:rPr>
              <a:t>to a small degrees in some patients some of the time.</a:t>
            </a:r>
          </a:p>
          <a:p>
            <a:pPr fontAlgn="auto">
              <a:spcAft>
                <a:spcPts val="0"/>
              </a:spcAft>
              <a:buFont typeface="Arial" charset="0"/>
              <a:buNone/>
              <a:defRPr/>
            </a:pPr>
            <a:endParaRPr lang="en-US" sz="2800" dirty="0"/>
          </a:p>
        </p:txBody>
      </p:sp>
      <p:sp>
        <p:nvSpPr>
          <p:cNvPr id="31748" name="TextBox 3"/>
          <p:cNvSpPr txBox="1">
            <a:spLocks noChangeArrowheads="1"/>
          </p:cNvSpPr>
          <p:nvPr/>
        </p:nvSpPr>
        <p:spPr bwMode="auto">
          <a:xfrm>
            <a:off x="4809991" y="1085850"/>
            <a:ext cx="3803921" cy="3293209"/>
          </a:xfrm>
          <a:prstGeom prst="rect">
            <a:avLst/>
          </a:prstGeom>
          <a:noFill/>
          <a:ln w="9525">
            <a:noFill/>
            <a:miter lim="800000"/>
            <a:headEnd/>
            <a:tailEnd/>
          </a:ln>
        </p:spPr>
        <p:txBody>
          <a:bodyPr wrap="square">
            <a:spAutoFit/>
          </a:bodyPr>
          <a:lstStyle/>
          <a:p>
            <a:pPr>
              <a:buClr>
                <a:srgbClr val="DC6E23"/>
              </a:buClr>
              <a:buFont typeface="Courier New" pitchFamily="49" charset="0"/>
              <a:buChar char="o"/>
            </a:pPr>
            <a:r>
              <a:rPr lang="en-US" sz="1600" b="1" dirty="0">
                <a:solidFill>
                  <a:srgbClr val="DC6E23"/>
                </a:solidFill>
              </a:rPr>
              <a:t> They do change rearfoot kinematics:</a:t>
            </a:r>
          </a:p>
          <a:p>
            <a:pPr>
              <a:buClr>
                <a:srgbClr val="DC6E23"/>
              </a:buClr>
            </a:pPr>
            <a:r>
              <a:rPr lang="da-DK" sz="1600" dirty="0"/>
              <a:t>Bates et al, 1979; Smith et al, 1986; Novick and Kelly, 1990; </a:t>
            </a:r>
            <a:r>
              <a:rPr lang="en-US" sz="1600" dirty="0"/>
              <a:t>McCulloch et al, 1993; </a:t>
            </a:r>
            <a:r>
              <a:rPr lang="en-US" sz="1600" dirty="0" err="1"/>
              <a:t>Stell</a:t>
            </a:r>
            <a:r>
              <a:rPr lang="en-US" sz="1600" dirty="0"/>
              <a:t> &amp; Buckley, 1998; Leung et al, 1998;</a:t>
            </a:r>
            <a:r>
              <a:rPr lang="da-DK" sz="1600" dirty="0"/>
              <a:t>Genova &amp; Gross, 2000; Nester et al, 2001; Woodburn et al,</a:t>
            </a:r>
            <a:r>
              <a:rPr lang="en-US" sz="1600" dirty="0"/>
              <a:t>2003. </a:t>
            </a:r>
          </a:p>
          <a:p>
            <a:pPr>
              <a:buClr>
                <a:srgbClr val="DC6E23"/>
              </a:buClr>
              <a:buFont typeface="Courier New" pitchFamily="49" charset="0"/>
              <a:buChar char="o"/>
            </a:pPr>
            <a:r>
              <a:rPr lang="en-US" sz="1600" b="1" dirty="0">
                <a:solidFill>
                  <a:srgbClr val="DC6E23"/>
                </a:solidFill>
              </a:rPr>
              <a:t> They do not change rearfoot kinematics:</a:t>
            </a:r>
          </a:p>
          <a:p>
            <a:r>
              <a:rPr lang="en-US" sz="1600" dirty="0"/>
              <a:t>Rodgers &amp; </a:t>
            </a:r>
            <a:r>
              <a:rPr lang="en-US" sz="1600" dirty="0" err="1"/>
              <a:t>Leveau</a:t>
            </a:r>
            <a:r>
              <a:rPr lang="en-US" sz="1600" dirty="0"/>
              <a:t>, 1982; Blake and Ferguson, 1993; Brown </a:t>
            </a:r>
            <a:r>
              <a:rPr lang="da-DK" sz="1600" dirty="0"/>
              <a:t>et al, 1995; Nawoczenski et al., 1995; Nigg et al. 1997; Butler et </a:t>
            </a:r>
            <a:r>
              <a:rPr lang="en-US" sz="1600" dirty="0"/>
              <a:t>al, 2003; Stackhouse et al, 2003; Williams et al, 2003</a:t>
            </a:r>
          </a:p>
          <a:p>
            <a:endParaRPr 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98418" y="375302"/>
            <a:ext cx="7296882" cy="527805"/>
          </a:xfrm>
        </p:spPr>
        <p:txBody>
          <a:bodyPr/>
          <a:lstStyle/>
          <a:p>
            <a:r>
              <a:rPr lang="en-US" dirty="0">
                <a:solidFill>
                  <a:schemeClr val="tx1">
                    <a:lumMod val="75000"/>
                    <a:lumOff val="25000"/>
                  </a:schemeClr>
                </a:solidFill>
              </a:rPr>
              <a:t>Taking stock</a:t>
            </a:r>
          </a:p>
        </p:txBody>
      </p:sp>
      <p:sp>
        <p:nvSpPr>
          <p:cNvPr id="32771" name="Content Placeholder 2"/>
          <p:cNvSpPr>
            <a:spLocks noGrp="1"/>
          </p:cNvSpPr>
          <p:nvPr>
            <p:ph idx="1"/>
          </p:nvPr>
        </p:nvSpPr>
        <p:spPr>
          <a:xfrm>
            <a:off x="1198418" y="1200150"/>
            <a:ext cx="7488382" cy="3086100"/>
          </a:xfrm>
        </p:spPr>
        <p:txBody>
          <a:bodyPr>
            <a:normAutofit fontScale="70000" lnSpcReduction="20000"/>
          </a:bodyPr>
          <a:lstStyle/>
          <a:p>
            <a:r>
              <a:rPr lang="en-US" sz="2400" dirty="0">
                <a:solidFill>
                  <a:schemeClr val="tx1">
                    <a:lumMod val="75000"/>
                    <a:lumOff val="25000"/>
                  </a:schemeClr>
                </a:solidFill>
              </a:rPr>
              <a:t>Arch height has little influence on either maximal eversion movement or maximal internal leg rotation during gait. Achieving  a change in arch height with foot orthoses is therefore likely to be pathomechanically insignificant.</a:t>
            </a:r>
          </a:p>
          <a:p>
            <a:pPr>
              <a:buFont typeface="Arial" pitchFamily="34" charset="0"/>
              <a:buNone/>
            </a:pPr>
            <a:endParaRPr lang="en-US" sz="2400" dirty="0">
              <a:solidFill>
                <a:schemeClr val="tx1">
                  <a:lumMod val="75000"/>
                  <a:lumOff val="25000"/>
                </a:schemeClr>
              </a:solidFill>
            </a:endParaRPr>
          </a:p>
          <a:p>
            <a:pPr>
              <a:buFont typeface="Arial" pitchFamily="34" charset="0"/>
              <a:buNone/>
            </a:pPr>
            <a:r>
              <a:rPr lang="en-US" sz="2400" dirty="0">
                <a:solidFill>
                  <a:schemeClr val="tx1">
                    <a:lumMod val="75000"/>
                    <a:lumOff val="25000"/>
                  </a:schemeClr>
                </a:solidFill>
              </a:rPr>
              <a:t>Orthoses have been shown to reduce pain and improve the symptoms of musculoskeletal pathology in some patients some of the time; so if they have very little </a:t>
            </a:r>
            <a:r>
              <a:rPr lang="en-US" sz="2400" dirty="0">
                <a:solidFill>
                  <a:srgbClr val="DC6E23"/>
                </a:solidFill>
              </a:rPr>
              <a:t>kinematic</a:t>
            </a:r>
            <a:r>
              <a:rPr lang="en-US" sz="2400" dirty="0">
                <a:solidFill>
                  <a:schemeClr val="tx1">
                    <a:lumMod val="75000"/>
                    <a:lumOff val="25000"/>
                  </a:schemeClr>
                </a:solidFill>
              </a:rPr>
              <a:t> effect. . .</a:t>
            </a:r>
          </a:p>
          <a:p>
            <a:endParaRPr lang="en-US" sz="2400" dirty="0"/>
          </a:p>
          <a:p>
            <a:pPr algn="ctr">
              <a:buFont typeface="Arial" pitchFamily="34" charset="0"/>
              <a:buNone/>
            </a:pPr>
            <a:r>
              <a:rPr lang="en-US" sz="3400" b="1" dirty="0">
                <a:solidFill>
                  <a:srgbClr val="DC6E23"/>
                </a:solidFill>
              </a:rPr>
              <a:t>. . .HOW DO THEY WORK?</a:t>
            </a:r>
          </a:p>
          <a:p>
            <a:endParaRPr lang="en-US" sz="2400" dirty="0"/>
          </a:p>
          <a:p>
            <a:endParaRPr lang="en-US" sz="2400" dirty="0"/>
          </a:p>
          <a:p>
            <a:endParaRPr lang="en-US" sz="2400" dirty="0"/>
          </a:p>
          <a:p>
            <a:pPr>
              <a:buFont typeface="Arial" pitchFamily="34" charset="0"/>
              <a:buNone/>
            </a:pP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47482" y="285750"/>
            <a:ext cx="7539318" cy="800100"/>
          </a:xfrm>
        </p:spPr>
        <p:txBody>
          <a:bodyPr rtlCol="0">
            <a:normAutofit/>
          </a:bodyPr>
          <a:lstStyle/>
          <a:p>
            <a:pPr fontAlgn="auto">
              <a:lnSpc>
                <a:spcPct val="100000"/>
              </a:lnSpc>
              <a:spcAft>
                <a:spcPts val="0"/>
              </a:spcAft>
              <a:defRPr/>
            </a:pPr>
            <a:r>
              <a:rPr lang="en-US" sz="2800" b="1" dirty="0">
                <a:solidFill>
                  <a:schemeClr val="tx1"/>
                </a:solidFill>
              </a:rPr>
              <a:t>Paradigm Shift in Foot Orthotic Therapy</a:t>
            </a:r>
          </a:p>
        </p:txBody>
      </p:sp>
      <p:sp>
        <p:nvSpPr>
          <p:cNvPr id="5123" name="Content Placeholder 2"/>
          <p:cNvSpPr>
            <a:spLocks noGrp="1"/>
          </p:cNvSpPr>
          <p:nvPr>
            <p:ph idx="1"/>
          </p:nvPr>
        </p:nvSpPr>
        <p:spPr>
          <a:xfrm>
            <a:off x="1252330" y="1232452"/>
            <a:ext cx="7434469" cy="3362171"/>
          </a:xfrm>
        </p:spPr>
        <p:txBody>
          <a:bodyPr>
            <a:noAutofit/>
          </a:bodyPr>
          <a:lstStyle/>
          <a:p>
            <a:pPr>
              <a:lnSpc>
                <a:spcPct val="100000"/>
              </a:lnSpc>
              <a:buFont typeface="Arial" pitchFamily="34" charset="0"/>
              <a:buNone/>
            </a:pPr>
            <a:r>
              <a:rPr lang="en-US" dirty="0">
                <a:solidFill>
                  <a:schemeClr val="tx1"/>
                </a:solidFill>
              </a:rPr>
              <a:t>According to philosopher Thomas Kuhn in his influential book </a:t>
            </a:r>
            <a:r>
              <a:rPr lang="en-US" i="1" dirty="0">
                <a:solidFill>
                  <a:schemeClr val="tx1"/>
                </a:solidFill>
              </a:rPr>
              <a:t>The Structure of Scientific Revolutions </a:t>
            </a:r>
            <a:r>
              <a:rPr lang="en-US" dirty="0">
                <a:solidFill>
                  <a:schemeClr val="tx1"/>
                </a:solidFill>
              </a:rPr>
              <a:t>(1962), a </a:t>
            </a:r>
            <a:r>
              <a:rPr lang="en-US" dirty="0">
                <a:solidFill>
                  <a:srgbClr val="DC6E23"/>
                </a:solidFill>
              </a:rPr>
              <a:t>paradigm shift, </a:t>
            </a:r>
            <a:r>
              <a:rPr lang="en-US" dirty="0">
                <a:solidFill>
                  <a:schemeClr val="tx1"/>
                </a:solidFill>
              </a:rPr>
              <a:t>or</a:t>
            </a:r>
            <a:r>
              <a:rPr lang="en-US" dirty="0"/>
              <a:t> </a:t>
            </a:r>
            <a:r>
              <a:rPr lang="en-US" dirty="0">
                <a:solidFill>
                  <a:srgbClr val="DC6E23"/>
                </a:solidFill>
              </a:rPr>
              <a:t>revolutionary science</a:t>
            </a:r>
            <a:r>
              <a:rPr lang="en-US" dirty="0">
                <a:solidFill>
                  <a:schemeClr val="tx1"/>
                </a:solidFill>
              </a:rPr>
              <a:t>, is a change in the basic assumptions within the ruling theory of science.  </a:t>
            </a:r>
          </a:p>
          <a:p>
            <a:pPr>
              <a:lnSpc>
                <a:spcPct val="100000"/>
              </a:lnSpc>
              <a:buFont typeface="Arial" pitchFamily="34" charset="0"/>
              <a:buNone/>
            </a:pPr>
            <a:endParaRPr lang="en-US" dirty="0">
              <a:solidFill>
                <a:schemeClr val="tx1"/>
              </a:solidFill>
            </a:endParaRPr>
          </a:p>
          <a:p>
            <a:pPr>
              <a:lnSpc>
                <a:spcPct val="100000"/>
              </a:lnSpc>
              <a:buFont typeface="Arial" pitchFamily="34" charset="0"/>
              <a:buNone/>
            </a:pPr>
            <a:r>
              <a:rPr lang="en-US" dirty="0">
                <a:solidFill>
                  <a:schemeClr val="tx1"/>
                </a:solidFill>
              </a:rPr>
              <a:t>Kuhn said: "A paradigm is what members of a scientific community, and they alone, share" (</a:t>
            </a:r>
            <a:r>
              <a:rPr lang="en-US" i="1" dirty="0">
                <a:solidFill>
                  <a:schemeClr val="tx1"/>
                </a:solidFill>
              </a:rPr>
              <a:t>The Essential Tension</a:t>
            </a:r>
            <a:r>
              <a:rPr lang="en-US" dirty="0">
                <a:solidFill>
                  <a:schemeClr val="tx1"/>
                </a:solidFill>
              </a:rPr>
              <a:t>, 1977).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1298712" y="1477617"/>
            <a:ext cx="7388088" cy="3117005"/>
          </a:xfrm>
        </p:spPr>
        <p:txBody>
          <a:bodyPr>
            <a:normAutofit/>
          </a:bodyPr>
          <a:lstStyle/>
          <a:p>
            <a:pPr>
              <a:lnSpc>
                <a:spcPct val="100000"/>
              </a:lnSpc>
              <a:buClr>
                <a:srgbClr val="DC6E23"/>
              </a:buClr>
              <a:buFont typeface="Courier New" pitchFamily="49" charset="0"/>
              <a:buChar char="o"/>
            </a:pPr>
            <a:r>
              <a:rPr lang="en-US" dirty="0">
                <a:solidFill>
                  <a:schemeClr val="tx1"/>
                </a:solidFill>
              </a:rPr>
              <a:t>11 running subjects; no clinical response to standard neutral position, Root style orthoses; clinical response to Blake inverted style device.</a:t>
            </a:r>
          </a:p>
          <a:p>
            <a:pPr>
              <a:lnSpc>
                <a:spcPct val="100000"/>
              </a:lnSpc>
              <a:buClr>
                <a:srgbClr val="DC6E23"/>
              </a:buClr>
              <a:buFont typeface="Courier New" pitchFamily="49" charset="0"/>
              <a:buChar char="o"/>
            </a:pPr>
            <a:r>
              <a:rPr lang="en-US" dirty="0">
                <a:solidFill>
                  <a:schemeClr val="tx1"/>
                </a:solidFill>
              </a:rPr>
              <a:t> Measured kinematic effects (angular change) and using inverse dynamics the kinetic effect (work loads in tissues) in three orthotic conditions: none, standard, inverted.</a:t>
            </a:r>
          </a:p>
        </p:txBody>
      </p:sp>
      <p:sp>
        <p:nvSpPr>
          <p:cNvPr id="3" name="Rectangle 2"/>
          <p:cNvSpPr/>
          <p:nvPr/>
        </p:nvSpPr>
        <p:spPr>
          <a:xfrm>
            <a:off x="1298712" y="318052"/>
            <a:ext cx="6811617" cy="923330"/>
          </a:xfrm>
          <a:prstGeom prst="rect">
            <a:avLst/>
          </a:prstGeom>
        </p:spPr>
        <p:txBody>
          <a:bodyPr wrap="square">
            <a:spAutoFit/>
          </a:bodyPr>
          <a:lstStyle/>
          <a:p>
            <a:r>
              <a:rPr lang="en-US" b="1" i="1" dirty="0">
                <a:solidFill>
                  <a:srgbClr val="DC6E23"/>
                </a:solidFill>
              </a:rPr>
              <a:t>Williams DS, </a:t>
            </a:r>
            <a:r>
              <a:rPr lang="en-US" b="1" i="1" dirty="0" err="1">
                <a:solidFill>
                  <a:srgbClr val="DC6E23"/>
                </a:solidFill>
              </a:rPr>
              <a:t>McClay</a:t>
            </a:r>
            <a:r>
              <a:rPr lang="en-US" b="1" i="1" dirty="0">
                <a:solidFill>
                  <a:srgbClr val="DC6E23"/>
                </a:solidFill>
              </a:rPr>
              <a:t> DI, </a:t>
            </a:r>
            <a:r>
              <a:rPr lang="en-US" b="1" i="1" dirty="0" err="1">
                <a:solidFill>
                  <a:srgbClr val="DC6E23"/>
                </a:solidFill>
              </a:rPr>
              <a:t>Baitch</a:t>
            </a:r>
            <a:r>
              <a:rPr lang="en-US" b="1" i="1" dirty="0">
                <a:solidFill>
                  <a:srgbClr val="DC6E23"/>
                </a:solidFill>
              </a:rPr>
              <a:t> SP: </a:t>
            </a:r>
            <a:r>
              <a:rPr lang="en-US" b="1" i="1" u="sng" dirty="0">
                <a:solidFill>
                  <a:srgbClr val="DC6E23"/>
                </a:solidFill>
              </a:rPr>
              <a:t>Effect of inverted orthoses on lower-extremity mechanics in runners. </a:t>
            </a:r>
            <a:r>
              <a:rPr lang="en-US" b="1" i="1" dirty="0">
                <a:solidFill>
                  <a:srgbClr val="DC6E23"/>
                </a:solidFill>
              </a:rPr>
              <a:t>Med </a:t>
            </a:r>
            <a:r>
              <a:rPr lang="en-US" b="1" i="1" dirty="0" err="1">
                <a:solidFill>
                  <a:srgbClr val="DC6E23"/>
                </a:solidFill>
              </a:rPr>
              <a:t>Sci</a:t>
            </a:r>
            <a:r>
              <a:rPr lang="en-US" b="1" i="1" dirty="0">
                <a:solidFill>
                  <a:srgbClr val="DC6E23"/>
                </a:solidFill>
              </a:rPr>
              <a:t> Sports </a:t>
            </a:r>
            <a:r>
              <a:rPr lang="en-US" b="1" i="1" dirty="0" err="1">
                <a:solidFill>
                  <a:srgbClr val="DC6E23"/>
                </a:solidFill>
              </a:rPr>
              <a:t>Exerc</a:t>
            </a:r>
            <a:r>
              <a:rPr lang="en-US" b="1" i="1" dirty="0">
                <a:solidFill>
                  <a:srgbClr val="DC6E23"/>
                </a:solidFill>
              </a:rPr>
              <a:t>. 2003, Dec;35(12):2060-8.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2800" dirty="0">
                <a:solidFill>
                  <a:schemeClr val="tx1"/>
                </a:solidFill>
              </a:rPr>
              <a:t>Kinematic Change</a:t>
            </a:r>
          </a:p>
        </p:txBody>
      </p:sp>
      <p:pic>
        <p:nvPicPr>
          <p:cNvPr id="34819" name="Picture 2"/>
          <p:cNvPicPr>
            <a:picLocks noGrp="1" noChangeAspect="1" noChangeArrowheads="1"/>
          </p:cNvPicPr>
          <p:nvPr>
            <p:ph idx="1"/>
          </p:nvPr>
        </p:nvPicPr>
        <p:blipFill>
          <a:blip r:embed="rId2"/>
          <a:srcRect/>
          <a:stretch>
            <a:fillRect/>
          </a:stretch>
        </p:blipFill>
        <p:spPr>
          <a:xfrm>
            <a:off x="2265218" y="1023744"/>
            <a:ext cx="5285509" cy="917300"/>
          </a:xfrm>
        </p:spPr>
      </p:pic>
      <p:pic>
        <p:nvPicPr>
          <p:cNvPr id="34820" name="Picture 3"/>
          <p:cNvPicPr>
            <a:picLocks noChangeAspect="1" noChangeArrowheads="1"/>
          </p:cNvPicPr>
          <p:nvPr/>
        </p:nvPicPr>
        <p:blipFill>
          <a:blip r:embed="rId3"/>
          <a:srcRect/>
          <a:stretch>
            <a:fillRect/>
          </a:stretch>
        </p:blipFill>
        <p:spPr bwMode="auto">
          <a:xfrm>
            <a:off x="2265218" y="1941044"/>
            <a:ext cx="4884738" cy="2514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2800" dirty="0">
                <a:solidFill>
                  <a:schemeClr val="tx1"/>
                </a:solidFill>
              </a:rPr>
              <a:t>Kinetic Change</a:t>
            </a:r>
          </a:p>
        </p:txBody>
      </p:sp>
      <p:pic>
        <p:nvPicPr>
          <p:cNvPr id="35843" name="Picture 2"/>
          <p:cNvPicPr>
            <a:picLocks noChangeAspect="1" noChangeArrowheads="1"/>
          </p:cNvPicPr>
          <p:nvPr/>
        </p:nvPicPr>
        <p:blipFill>
          <a:blip r:embed="rId2"/>
          <a:srcRect/>
          <a:stretch>
            <a:fillRect/>
          </a:stretch>
        </p:blipFill>
        <p:spPr bwMode="auto">
          <a:xfrm>
            <a:off x="1883640" y="1064593"/>
            <a:ext cx="5456958" cy="843653"/>
          </a:xfrm>
          <a:prstGeom prst="rect">
            <a:avLst/>
          </a:prstGeom>
          <a:noFill/>
          <a:ln w="9525">
            <a:noFill/>
            <a:miter lim="800000"/>
            <a:headEnd/>
            <a:tailEnd/>
          </a:ln>
        </p:spPr>
      </p:pic>
      <p:pic>
        <p:nvPicPr>
          <p:cNvPr id="35844" name="Picture 3"/>
          <p:cNvPicPr>
            <a:picLocks noChangeAspect="1" noChangeArrowheads="1"/>
          </p:cNvPicPr>
          <p:nvPr/>
        </p:nvPicPr>
        <p:blipFill>
          <a:blip r:embed="rId3"/>
          <a:srcRect/>
          <a:stretch>
            <a:fillRect/>
          </a:stretch>
        </p:blipFill>
        <p:spPr bwMode="auto">
          <a:xfrm>
            <a:off x="2286000" y="1998518"/>
            <a:ext cx="4565650" cy="2286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2800" dirty="0">
                <a:solidFill>
                  <a:schemeClr val="tx1"/>
                </a:solidFill>
              </a:rPr>
              <a:t>Study Conclusions</a:t>
            </a:r>
          </a:p>
        </p:txBody>
      </p:sp>
      <p:sp>
        <p:nvSpPr>
          <p:cNvPr id="36867" name="Content Placeholder 2"/>
          <p:cNvSpPr>
            <a:spLocks noGrp="1"/>
          </p:cNvSpPr>
          <p:nvPr>
            <p:ph idx="1"/>
          </p:nvPr>
        </p:nvSpPr>
        <p:spPr/>
        <p:txBody>
          <a:bodyPr>
            <a:normAutofit fontScale="85000" lnSpcReduction="20000"/>
          </a:bodyPr>
          <a:lstStyle/>
          <a:p>
            <a:pPr>
              <a:buFont typeface="Arial" pitchFamily="34" charset="0"/>
              <a:buNone/>
            </a:pPr>
            <a:r>
              <a:rPr lang="en-US" sz="2400" dirty="0">
                <a:solidFill>
                  <a:schemeClr val="tx1"/>
                </a:solidFill>
              </a:rPr>
              <a:t>“There were no differences between conditions in peak rearfoot eversion or rearfoot eversion excursion. Peak rearfoot inversion </a:t>
            </a:r>
            <a:r>
              <a:rPr lang="en-US" sz="2400" u="sng" dirty="0">
                <a:solidFill>
                  <a:srgbClr val="DC6E23"/>
                </a:solidFill>
              </a:rPr>
              <a:t>moment and work </a:t>
            </a:r>
            <a:r>
              <a:rPr lang="en-US" sz="2400" dirty="0">
                <a:solidFill>
                  <a:schemeClr val="tx1"/>
                </a:solidFill>
              </a:rPr>
              <a:t>were significantly reduced (P = 0.045 and P &lt; 0.001, respectively) in the inverted orthotic condition suggesting </a:t>
            </a:r>
            <a:r>
              <a:rPr lang="en-US" sz="2400" u="sng" dirty="0">
                <a:solidFill>
                  <a:srgbClr val="DC6E23"/>
                </a:solidFill>
              </a:rPr>
              <a:t>a decreased demand on the soft tissue structures that control eversion</a:t>
            </a:r>
            <a:r>
              <a:rPr lang="en-US" sz="2400" dirty="0">
                <a:solidFill>
                  <a:srgbClr val="DC6E23"/>
                </a:solidFill>
              </a:rPr>
              <a:t>. </a:t>
            </a:r>
            <a:r>
              <a:rPr lang="en-US" sz="2400" dirty="0">
                <a:solidFill>
                  <a:schemeClr val="tx1"/>
                </a:solidFill>
              </a:rPr>
              <a:t>Significant differences were seen in tibial rotation (P = 0.043), knee adduction (P = 0.035), and knee abduction </a:t>
            </a:r>
            <a:r>
              <a:rPr lang="en-US" sz="2400" dirty="0">
                <a:solidFill>
                  <a:srgbClr val="DC6E23"/>
                </a:solidFill>
              </a:rPr>
              <a:t>moment</a:t>
            </a:r>
            <a:r>
              <a:rPr lang="en-US" sz="2400" dirty="0">
                <a:solidFill>
                  <a:schemeClr val="tx1"/>
                </a:solidFill>
              </a:rPr>
              <a:t> (P &lt; 0.001) in the inverted orthotic condition, suggesting alterations were made further up the kinetic chain.”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5"/>
          <p:cNvSpPr>
            <a:spLocks noGrp="1"/>
          </p:cNvSpPr>
          <p:nvPr>
            <p:ph type="body" idx="1"/>
          </p:nvPr>
        </p:nvSpPr>
        <p:spPr>
          <a:xfrm>
            <a:off x="4453116" y="3107635"/>
            <a:ext cx="4316373" cy="690995"/>
          </a:xfrm>
        </p:spPr>
        <p:txBody>
          <a:bodyPr>
            <a:normAutofit fontScale="62500" lnSpcReduction="20000"/>
          </a:bodyPr>
          <a:lstStyle/>
          <a:p>
            <a:pPr algn="ctr"/>
            <a:r>
              <a:rPr lang="en-US" sz="2000" b="0" dirty="0">
                <a:solidFill>
                  <a:schemeClr val="tx1"/>
                </a:solidFill>
              </a:rPr>
              <a:t>Mechanical aim is to keep osseous and soft-tissues anatomy functioning within elastic limits. This has been termed </a:t>
            </a:r>
            <a:r>
              <a:rPr lang="en-US" sz="2000" b="0" dirty="0">
                <a:solidFill>
                  <a:srgbClr val="DC6E23"/>
                </a:solidFill>
              </a:rPr>
              <a:t>The</a:t>
            </a:r>
            <a:r>
              <a:rPr lang="en-US" sz="2000" b="0" dirty="0">
                <a:solidFill>
                  <a:srgbClr val="020000"/>
                </a:solidFill>
              </a:rPr>
              <a:t> </a:t>
            </a:r>
            <a:r>
              <a:rPr lang="en-US" sz="2000" b="0" dirty="0">
                <a:solidFill>
                  <a:srgbClr val="DC6E23"/>
                </a:solidFill>
              </a:rPr>
              <a:t>Tissue Stress Approach</a:t>
            </a:r>
          </a:p>
        </p:txBody>
      </p:sp>
      <p:sp>
        <p:nvSpPr>
          <p:cNvPr id="37891" name="Content Placeholder 2"/>
          <p:cNvSpPr>
            <a:spLocks noGrp="1"/>
          </p:cNvSpPr>
          <p:nvPr>
            <p:ph sz="half" idx="2"/>
          </p:nvPr>
        </p:nvSpPr>
        <p:spPr>
          <a:xfrm>
            <a:off x="1152939" y="662609"/>
            <a:ext cx="2988365" cy="3932014"/>
          </a:xfrm>
        </p:spPr>
        <p:txBody>
          <a:bodyPr>
            <a:normAutofit/>
          </a:bodyPr>
          <a:lstStyle/>
          <a:p>
            <a:pPr>
              <a:lnSpc>
                <a:spcPct val="100000"/>
              </a:lnSpc>
              <a:buFont typeface="Arial" pitchFamily="34" charset="0"/>
              <a:buNone/>
            </a:pPr>
            <a:r>
              <a:rPr lang="en-US" dirty="0">
                <a:solidFill>
                  <a:schemeClr val="tx1"/>
                </a:solidFill>
              </a:rPr>
              <a:t>Motion doesn’t hurt, excessive tensile and compressive forces in the osseous and soft tissue structures of the foot and lower limb hurt a lot!</a:t>
            </a:r>
            <a:endParaRPr lang="en-US" sz="2800" dirty="0">
              <a:solidFill>
                <a:schemeClr val="tx1"/>
              </a:solidFill>
            </a:endParaRPr>
          </a:p>
        </p:txBody>
      </p:sp>
      <p:pic>
        <p:nvPicPr>
          <p:cNvPr id="37892" name="Picture 2" descr="http://www.intechopen.com/source/html/22189/media/image25.jpg"/>
          <p:cNvPicPr>
            <a:picLocks noGrp="1" noChangeAspect="1" noChangeArrowheads="1"/>
          </p:cNvPicPr>
          <p:nvPr>
            <p:ph sz="quarter" idx="4"/>
          </p:nvPr>
        </p:nvPicPr>
        <p:blipFill>
          <a:blip r:embed="rId3"/>
          <a:srcRect/>
          <a:stretch>
            <a:fillRect/>
          </a:stretch>
        </p:blipFill>
        <p:spPr>
          <a:xfrm>
            <a:off x="4453116" y="1053547"/>
            <a:ext cx="3528281" cy="1923222"/>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1025236" y="628651"/>
            <a:ext cx="3318164" cy="3623072"/>
          </a:xfrm>
        </p:spPr>
        <p:txBody>
          <a:bodyPr rtlCol="0">
            <a:normAutofit fontScale="70000" lnSpcReduction="20000"/>
          </a:bodyPr>
          <a:lstStyle/>
          <a:p>
            <a:pPr marL="457200" indent="-457200" fontAlgn="auto">
              <a:spcAft>
                <a:spcPts val="0"/>
              </a:spcAft>
              <a:buFont typeface="Calibri" pitchFamily="34" charset="0"/>
              <a:buAutoNum type="arabicPeriod"/>
              <a:defRPr/>
            </a:pPr>
            <a:r>
              <a:rPr lang="en-US" sz="2200" dirty="0">
                <a:solidFill>
                  <a:schemeClr val="tx1"/>
                </a:solidFill>
              </a:rPr>
              <a:t>The primary mechanical effects of foot orthoses appear to be </a:t>
            </a:r>
            <a:r>
              <a:rPr lang="en-US" sz="2200" u="sng" dirty="0">
                <a:solidFill>
                  <a:schemeClr val="tx1"/>
                </a:solidFill>
              </a:rPr>
              <a:t>kinetic</a:t>
            </a:r>
            <a:r>
              <a:rPr lang="en-US" sz="2200" dirty="0">
                <a:solidFill>
                  <a:schemeClr val="tx1"/>
                </a:solidFill>
              </a:rPr>
              <a:t> rather than kinematic.</a:t>
            </a:r>
          </a:p>
          <a:p>
            <a:pPr marL="457200" indent="-457200" fontAlgn="auto">
              <a:spcAft>
                <a:spcPts val="0"/>
              </a:spcAft>
              <a:buFont typeface="Calibri" pitchFamily="34" charset="0"/>
              <a:buAutoNum type="arabicPeriod"/>
              <a:defRPr/>
            </a:pPr>
            <a:r>
              <a:rPr lang="en-US" sz="2200" dirty="0">
                <a:solidFill>
                  <a:srgbClr val="DC6E23"/>
                </a:solidFill>
              </a:rPr>
              <a:t>Visible structural changes in the arch height and other osseous segmental realignments may not be required to achieve positive outcomes with foot orthoses.</a:t>
            </a:r>
          </a:p>
          <a:p>
            <a:pPr marL="457200" indent="-457200" fontAlgn="auto">
              <a:spcAft>
                <a:spcPts val="0"/>
              </a:spcAft>
              <a:buFont typeface="Calibri" pitchFamily="34" charset="0"/>
              <a:buAutoNum type="arabicPeriod"/>
              <a:defRPr/>
            </a:pPr>
            <a:r>
              <a:rPr lang="en-US" sz="2200" dirty="0">
                <a:solidFill>
                  <a:schemeClr val="tx1"/>
                </a:solidFill>
              </a:rPr>
              <a:t>Orthotic mediated kinetic changes in foot function are invisible, also subject specific, and also difficult to predict!</a:t>
            </a:r>
          </a:p>
        </p:txBody>
      </p:sp>
      <p:pic>
        <p:nvPicPr>
          <p:cNvPr id="38915" name="Picture 2"/>
          <p:cNvPicPr>
            <a:picLocks noChangeAspect="1" noChangeArrowheads="1"/>
          </p:cNvPicPr>
          <p:nvPr/>
        </p:nvPicPr>
        <p:blipFill>
          <a:blip r:embed="rId2"/>
          <a:srcRect/>
          <a:stretch>
            <a:fillRect/>
          </a:stretch>
        </p:blipFill>
        <p:spPr bwMode="auto">
          <a:xfrm>
            <a:off x="4343401" y="914400"/>
            <a:ext cx="4500563" cy="29146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1351540" y="699655"/>
            <a:ext cx="7335260" cy="3894968"/>
          </a:xfrm>
        </p:spPr>
        <p:txBody>
          <a:bodyPr/>
          <a:lstStyle/>
          <a:p>
            <a:pPr>
              <a:buFont typeface="Arial" pitchFamily="34" charset="0"/>
              <a:buNone/>
            </a:pPr>
            <a:r>
              <a:rPr lang="en-US" sz="2800" b="1" dirty="0">
                <a:solidFill>
                  <a:schemeClr val="tx1"/>
                </a:solidFill>
              </a:rPr>
              <a:t>“The only true knowledge of things is the knowledge of their causes.”</a:t>
            </a:r>
          </a:p>
          <a:p>
            <a:pPr lvl="4"/>
            <a:r>
              <a:rPr lang="en-US" sz="1600" dirty="0"/>
              <a:t>                              </a:t>
            </a:r>
            <a:r>
              <a:rPr lang="en-US" sz="1600" dirty="0">
                <a:solidFill>
                  <a:srgbClr val="DC6E23"/>
                </a:solidFill>
              </a:rPr>
              <a:t>Archbishop Leighton(1611 –1684)</a:t>
            </a:r>
          </a:p>
        </p:txBody>
      </p:sp>
      <p:pic>
        <p:nvPicPr>
          <p:cNvPr id="39940" name="Picture 2" descr="File:Robert leighton.jpg">
            <a:hlinkClick r:id="rId2"/>
          </p:cNvPr>
          <p:cNvPicPr>
            <a:picLocks noChangeAspect="1" noChangeArrowheads="1"/>
          </p:cNvPicPr>
          <p:nvPr/>
        </p:nvPicPr>
        <p:blipFill>
          <a:blip r:embed="rId3"/>
          <a:srcRect/>
          <a:stretch>
            <a:fillRect/>
          </a:stretch>
        </p:blipFill>
        <p:spPr bwMode="auto">
          <a:xfrm>
            <a:off x="2064328" y="1911927"/>
            <a:ext cx="1608715" cy="1828800"/>
          </a:xfrm>
          <a:prstGeom prst="rect">
            <a:avLst/>
          </a:prstGeom>
          <a:noFill/>
          <a:ln w="9525">
            <a:noFill/>
            <a:miter lim="800000"/>
            <a:headEnd/>
            <a:tailEnd/>
          </a:ln>
        </p:spPr>
      </p:pic>
      <p:sp>
        <p:nvSpPr>
          <p:cNvPr id="39941" name="Rectangle 4"/>
          <p:cNvSpPr>
            <a:spLocks noChangeArrowheads="1"/>
          </p:cNvSpPr>
          <p:nvPr/>
        </p:nvSpPr>
        <p:spPr bwMode="auto">
          <a:xfrm>
            <a:off x="4876800" y="2092037"/>
            <a:ext cx="3505200" cy="830997"/>
          </a:xfrm>
          <a:prstGeom prst="rect">
            <a:avLst/>
          </a:prstGeom>
          <a:noFill/>
          <a:ln w="9525">
            <a:noFill/>
            <a:miter lim="800000"/>
            <a:headEnd/>
            <a:tailEnd/>
          </a:ln>
        </p:spPr>
        <p:txBody>
          <a:bodyPr wrap="square">
            <a:spAutoFit/>
          </a:bodyPr>
          <a:lstStyle/>
          <a:p>
            <a:r>
              <a:rPr lang="en-US" sz="1600" dirty="0"/>
              <a:t>Scottish prelate and scholar, and Principal of the University of Edinburgh University, UK from 1653 to 1662.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77635" y="284018"/>
            <a:ext cx="6893655" cy="690017"/>
          </a:xfrm>
        </p:spPr>
        <p:txBody>
          <a:bodyPr rtlCol="0">
            <a:normAutofit/>
          </a:bodyPr>
          <a:lstStyle/>
          <a:p>
            <a:pPr fontAlgn="auto">
              <a:lnSpc>
                <a:spcPct val="100000"/>
              </a:lnSpc>
              <a:spcAft>
                <a:spcPts val="0"/>
              </a:spcAft>
              <a:defRPr/>
            </a:pPr>
            <a:r>
              <a:rPr lang="en-US" sz="2800" dirty="0">
                <a:solidFill>
                  <a:schemeClr val="tx1"/>
                </a:solidFill>
              </a:rPr>
              <a:t>Pioneers of the Paradigm Shift in the ‘90s</a:t>
            </a:r>
          </a:p>
        </p:txBody>
      </p:sp>
      <p:sp>
        <p:nvSpPr>
          <p:cNvPr id="4" name="Content Placeholder 3"/>
          <p:cNvSpPr>
            <a:spLocks noGrp="1"/>
          </p:cNvSpPr>
          <p:nvPr>
            <p:ph sz="half" idx="1"/>
          </p:nvPr>
        </p:nvSpPr>
        <p:spPr>
          <a:xfrm>
            <a:off x="1177635" y="974035"/>
            <a:ext cx="3553391" cy="3655115"/>
          </a:xfrm>
        </p:spPr>
        <p:txBody>
          <a:bodyPr rtlCol="0">
            <a:normAutofit/>
          </a:bodyPr>
          <a:lstStyle/>
          <a:p>
            <a:pPr fontAlgn="auto">
              <a:spcAft>
                <a:spcPts val="0"/>
              </a:spcAft>
              <a:buFont typeface="Arial" charset="0"/>
              <a:buNone/>
              <a:defRPr/>
            </a:pPr>
            <a:r>
              <a:rPr lang="en-US" sz="1800" dirty="0">
                <a:solidFill>
                  <a:srgbClr val="DC6E23"/>
                </a:solidFill>
              </a:rPr>
              <a:t>Sagittal Plane Facilitation</a:t>
            </a:r>
          </a:p>
          <a:p>
            <a:pPr fontAlgn="auto">
              <a:lnSpc>
                <a:spcPct val="100000"/>
              </a:lnSpc>
              <a:spcAft>
                <a:spcPts val="0"/>
              </a:spcAft>
              <a:defRPr/>
            </a:pPr>
            <a:r>
              <a:rPr lang="en-US" sz="1600" dirty="0">
                <a:solidFill>
                  <a:schemeClr val="tx1"/>
                </a:solidFill>
              </a:rPr>
              <a:t>Begins with measurement tool, F-Scan</a:t>
            </a:r>
            <a:r>
              <a:rPr lang="en-US" sz="1600" dirty="0">
                <a:solidFill>
                  <a:schemeClr val="tx1"/>
                </a:solidFill>
                <a:latin typeface="Aharoni"/>
                <a:cs typeface="Aharoni"/>
              </a:rPr>
              <a:t>®</a:t>
            </a:r>
            <a:r>
              <a:rPr lang="en-US" sz="1600" dirty="0">
                <a:solidFill>
                  <a:schemeClr val="tx1"/>
                </a:solidFill>
              </a:rPr>
              <a:t> </a:t>
            </a:r>
          </a:p>
          <a:p>
            <a:pPr fontAlgn="auto">
              <a:lnSpc>
                <a:spcPct val="100000"/>
              </a:lnSpc>
              <a:spcAft>
                <a:spcPts val="0"/>
              </a:spcAft>
              <a:defRPr/>
            </a:pPr>
            <a:r>
              <a:rPr lang="en-US" sz="1600" dirty="0">
                <a:solidFill>
                  <a:schemeClr val="tx1"/>
                </a:solidFill>
              </a:rPr>
              <a:t>Created a dynamic </a:t>
            </a:r>
            <a:r>
              <a:rPr lang="en-US" sz="1600" u="sng" dirty="0">
                <a:solidFill>
                  <a:schemeClr val="tx1"/>
                </a:solidFill>
              </a:rPr>
              <a:t>kinematic </a:t>
            </a:r>
            <a:r>
              <a:rPr lang="en-US" sz="1600" dirty="0">
                <a:solidFill>
                  <a:schemeClr val="tx1"/>
                </a:solidFill>
              </a:rPr>
              <a:t>paradigm based on kinetic data to evaluate foot function (dynamics) .</a:t>
            </a:r>
          </a:p>
          <a:p>
            <a:pPr fontAlgn="auto">
              <a:lnSpc>
                <a:spcPct val="100000"/>
              </a:lnSpc>
              <a:spcAft>
                <a:spcPts val="0"/>
              </a:spcAft>
              <a:defRPr/>
            </a:pPr>
            <a:r>
              <a:rPr lang="en-US" sz="1600" dirty="0">
                <a:solidFill>
                  <a:schemeClr val="tx1"/>
                </a:solidFill>
              </a:rPr>
              <a:t>Orthotic prescriptions using small FF wedges, heel lifts, heel cushions,  various shapes of first ray cut out  and kinetic wedge based on changes to the </a:t>
            </a:r>
            <a:r>
              <a:rPr lang="en-US" sz="1600" dirty="0" err="1">
                <a:solidFill>
                  <a:schemeClr val="tx1"/>
                </a:solidFill>
              </a:rPr>
              <a:t>FxT</a:t>
            </a:r>
            <a:r>
              <a:rPr lang="en-US" sz="1600" dirty="0">
                <a:solidFill>
                  <a:schemeClr val="tx1"/>
                </a:solidFill>
              </a:rPr>
              <a:t> curves and  </a:t>
            </a:r>
            <a:r>
              <a:rPr lang="en-US" sz="1600" dirty="0" err="1">
                <a:solidFill>
                  <a:schemeClr val="tx1"/>
                </a:solidFill>
              </a:rPr>
              <a:t>CoP</a:t>
            </a:r>
            <a:r>
              <a:rPr lang="en-US" sz="1600" dirty="0">
                <a:solidFill>
                  <a:schemeClr val="tx1"/>
                </a:solidFill>
              </a:rPr>
              <a:t> pathway.</a:t>
            </a:r>
            <a:endParaRPr lang="en-US" sz="1600" dirty="0"/>
          </a:p>
        </p:txBody>
      </p:sp>
      <p:sp>
        <p:nvSpPr>
          <p:cNvPr id="5" name="Content Placeholder 4"/>
          <p:cNvSpPr>
            <a:spLocks noGrp="1"/>
          </p:cNvSpPr>
          <p:nvPr>
            <p:ph sz="half" idx="2"/>
          </p:nvPr>
        </p:nvSpPr>
        <p:spPr>
          <a:xfrm>
            <a:off x="4953000" y="974035"/>
            <a:ext cx="3952461" cy="3883715"/>
          </a:xfrm>
        </p:spPr>
        <p:txBody>
          <a:bodyPr rtlCol="0">
            <a:normAutofit/>
          </a:bodyPr>
          <a:lstStyle/>
          <a:p>
            <a:pPr marL="0" indent="0" fontAlgn="auto">
              <a:spcAft>
                <a:spcPts val="0"/>
              </a:spcAft>
              <a:buFont typeface="Arial" pitchFamily="34" charset="0"/>
              <a:buNone/>
              <a:defRPr/>
            </a:pPr>
            <a:r>
              <a:rPr lang="en-US" sz="1800" dirty="0">
                <a:solidFill>
                  <a:srgbClr val="DC6E23"/>
                </a:solidFill>
              </a:rPr>
              <a:t>STJ Axis Location and Rotational Equilibrium (SALRE)</a:t>
            </a:r>
            <a:r>
              <a:rPr lang="en-US" sz="1800" dirty="0">
                <a:solidFill>
                  <a:schemeClr val="tx1"/>
                </a:solidFill>
              </a:rPr>
              <a:t> </a:t>
            </a:r>
          </a:p>
          <a:p>
            <a:pPr marL="0" indent="0" fontAlgn="auto">
              <a:lnSpc>
                <a:spcPct val="100000"/>
              </a:lnSpc>
              <a:spcAft>
                <a:spcPts val="0"/>
              </a:spcAft>
              <a:buFont typeface="Arial" pitchFamily="34" charset="0"/>
              <a:buNone/>
              <a:defRPr/>
            </a:pPr>
            <a:r>
              <a:rPr lang="en-US" sz="1600" dirty="0">
                <a:solidFill>
                  <a:schemeClr val="tx1"/>
                </a:solidFill>
              </a:rPr>
              <a:t>Begins with a dynamic </a:t>
            </a:r>
            <a:r>
              <a:rPr lang="en-US" sz="1600" u="sng" dirty="0">
                <a:solidFill>
                  <a:schemeClr val="tx1"/>
                </a:solidFill>
              </a:rPr>
              <a:t>kinetic</a:t>
            </a:r>
            <a:r>
              <a:rPr lang="en-US" sz="1600" dirty="0">
                <a:solidFill>
                  <a:schemeClr val="tx1"/>
                </a:solidFill>
              </a:rPr>
              <a:t> paradigm.  </a:t>
            </a:r>
          </a:p>
          <a:p>
            <a:pPr fontAlgn="auto">
              <a:lnSpc>
                <a:spcPct val="100000"/>
              </a:lnSpc>
              <a:spcAft>
                <a:spcPts val="0"/>
              </a:spcAft>
              <a:defRPr/>
            </a:pPr>
            <a:r>
              <a:rPr lang="en-US" sz="1600" dirty="0">
                <a:solidFill>
                  <a:schemeClr val="tx1"/>
                </a:solidFill>
              </a:rPr>
              <a:t>Has no clinical measurement tool to determine the position of the STJ axis during gait.  </a:t>
            </a:r>
            <a:r>
              <a:rPr lang="en-US" sz="1600" dirty="0">
                <a:solidFill>
                  <a:srgbClr val="DC6E23"/>
                </a:solidFill>
              </a:rPr>
              <a:t>STJ Axis Locator</a:t>
            </a:r>
            <a:r>
              <a:rPr lang="en-US" sz="1600" dirty="0">
                <a:solidFill>
                  <a:schemeClr val="tx1"/>
                </a:solidFill>
              </a:rPr>
              <a:t>.</a:t>
            </a:r>
          </a:p>
          <a:p>
            <a:pPr fontAlgn="auto">
              <a:lnSpc>
                <a:spcPct val="100000"/>
              </a:lnSpc>
              <a:spcAft>
                <a:spcPts val="0"/>
              </a:spcAft>
              <a:defRPr/>
            </a:pPr>
            <a:r>
              <a:rPr lang="en-US" sz="1600" dirty="0">
                <a:solidFill>
                  <a:schemeClr val="tx1"/>
                </a:solidFill>
              </a:rPr>
              <a:t>Variations in the TP position of the STJ axis determined by static clinical examination.</a:t>
            </a:r>
          </a:p>
          <a:p>
            <a:pPr marL="0" indent="0" fontAlgn="auto">
              <a:spcAft>
                <a:spcPts val="0"/>
              </a:spcAft>
              <a:buFont typeface="Arial" charset="0"/>
              <a:buNone/>
              <a:defRPr/>
            </a:pPr>
            <a:endParaRPr lang="en-US" sz="2000" dirty="0"/>
          </a:p>
          <a:p>
            <a:pPr marL="0" indent="0" fontAlgn="auto">
              <a:spcAft>
                <a:spcPts val="0"/>
              </a:spcAft>
              <a:buFont typeface="Arial" charset="0"/>
              <a:buNone/>
              <a:defRPr/>
            </a:pPr>
            <a:endParaRPr lang="en-US" sz="2400" b="1" dirty="0"/>
          </a:p>
        </p:txBody>
      </p:sp>
      <p:pic>
        <p:nvPicPr>
          <p:cNvPr id="40965" name="Picture 6"/>
          <p:cNvPicPr>
            <a:picLocks noChangeAspect="1" noChangeArrowheads="1"/>
          </p:cNvPicPr>
          <p:nvPr/>
        </p:nvPicPr>
        <p:blipFill>
          <a:blip r:embed="rId2"/>
          <a:srcRect/>
          <a:stretch>
            <a:fillRect/>
          </a:stretch>
        </p:blipFill>
        <p:spPr bwMode="auto">
          <a:xfrm>
            <a:off x="7872237" y="3312385"/>
            <a:ext cx="712482" cy="849456"/>
          </a:xfrm>
          <a:prstGeom prst="rect">
            <a:avLst/>
          </a:prstGeom>
          <a:noFill/>
          <a:ln w="9525">
            <a:noFill/>
            <a:miter lim="800000"/>
            <a:headEnd/>
            <a:tailEnd/>
          </a:ln>
        </p:spPr>
      </p:pic>
      <p:sp>
        <p:nvSpPr>
          <p:cNvPr id="40966" name="TextBox 8"/>
          <p:cNvSpPr txBox="1">
            <a:spLocks noChangeArrowheads="1"/>
          </p:cNvSpPr>
          <p:nvPr/>
        </p:nvSpPr>
        <p:spPr bwMode="auto">
          <a:xfrm>
            <a:off x="685800" y="4343400"/>
            <a:ext cx="3201548" cy="276999"/>
          </a:xfrm>
          <a:prstGeom prst="rect">
            <a:avLst/>
          </a:prstGeom>
          <a:noFill/>
          <a:ln w="9525">
            <a:noFill/>
            <a:miter lim="800000"/>
            <a:headEnd/>
            <a:tailEnd/>
          </a:ln>
        </p:spPr>
        <p:txBody>
          <a:bodyPr wrap="square">
            <a:spAutoFit/>
          </a:bodyPr>
          <a:lstStyle/>
          <a:p>
            <a:pPr algn="r"/>
            <a:r>
              <a:rPr lang="en-US" sz="1200" dirty="0"/>
              <a:t>Dr. Howard </a:t>
            </a:r>
            <a:r>
              <a:rPr lang="en-US" sz="1200" dirty="0" err="1"/>
              <a:t>Dannaberg</a:t>
            </a:r>
            <a:r>
              <a:rPr lang="en-US" sz="1200" dirty="0"/>
              <a:t>, DPM</a:t>
            </a:r>
          </a:p>
        </p:txBody>
      </p:sp>
      <p:sp>
        <p:nvSpPr>
          <p:cNvPr id="40967" name="TextBox 9"/>
          <p:cNvSpPr txBox="1">
            <a:spLocks noChangeArrowheads="1"/>
          </p:cNvSpPr>
          <p:nvPr/>
        </p:nvSpPr>
        <p:spPr bwMode="auto">
          <a:xfrm>
            <a:off x="5976731" y="3884842"/>
            <a:ext cx="1769610" cy="276999"/>
          </a:xfrm>
          <a:prstGeom prst="rect">
            <a:avLst/>
          </a:prstGeom>
          <a:noFill/>
          <a:ln w="9525">
            <a:noFill/>
            <a:miter lim="800000"/>
            <a:headEnd/>
            <a:tailEnd/>
          </a:ln>
        </p:spPr>
        <p:txBody>
          <a:bodyPr wrap="square">
            <a:spAutoFit/>
          </a:bodyPr>
          <a:lstStyle/>
          <a:p>
            <a:pPr algn="r"/>
            <a:r>
              <a:rPr lang="en-US" sz="1200" dirty="0"/>
              <a:t>Dr. Kevin Kirby, DPM</a:t>
            </a:r>
          </a:p>
        </p:txBody>
      </p:sp>
      <p:pic>
        <p:nvPicPr>
          <p:cNvPr id="40968" name="Picture 5"/>
          <p:cNvPicPr>
            <a:picLocks noChangeAspect="1" noChangeArrowheads="1"/>
          </p:cNvPicPr>
          <p:nvPr/>
        </p:nvPicPr>
        <p:blipFill>
          <a:blip r:embed="rId3"/>
          <a:srcRect/>
          <a:stretch>
            <a:fillRect/>
          </a:stretch>
        </p:blipFill>
        <p:spPr bwMode="auto">
          <a:xfrm>
            <a:off x="3887348" y="3960018"/>
            <a:ext cx="684651" cy="89773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4"/>
          <p:cNvSpPr>
            <a:spLocks noGrp="1"/>
          </p:cNvSpPr>
          <p:nvPr>
            <p:ph type="title"/>
          </p:nvPr>
        </p:nvSpPr>
        <p:spPr>
          <a:xfrm>
            <a:off x="1163782" y="311728"/>
            <a:ext cx="6907509" cy="602672"/>
          </a:xfrm>
        </p:spPr>
        <p:txBody>
          <a:bodyPr/>
          <a:lstStyle/>
          <a:p>
            <a:r>
              <a:rPr lang="en-US" sz="2800" dirty="0" err="1">
                <a:solidFill>
                  <a:schemeClr val="tx1"/>
                </a:solidFill>
              </a:rPr>
              <a:t>Danaberg</a:t>
            </a:r>
            <a:r>
              <a:rPr lang="en-US" sz="2800" dirty="0">
                <a:solidFill>
                  <a:schemeClr val="tx1"/>
                </a:solidFill>
              </a:rPr>
              <a:t> Papers &amp; Presentations</a:t>
            </a:r>
          </a:p>
        </p:txBody>
      </p:sp>
      <p:sp>
        <p:nvSpPr>
          <p:cNvPr id="21507" name="Content Placeholder 3"/>
          <p:cNvSpPr>
            <a:spLocks noGrp="1"/>
          </p:cNvSpPr>
          <p:nvPr>
            <p:ph sz="half" idx="1"/>
          </p:nvPr>
        </p:nvSpPr>
        <p:spPr>
          <a:xfrm>
            <a:off x="990600" y="1143000"/>
            <a:ext cx="3505200" cy="3771900"/>
          </a:xfrm>
        </p:spPr>
        <p:txBody>
          <a:bodyPr rtlCol="0">
            <a:normAutofit fontScale="77500" lnSpcReduction="20000"/>
          </a:bodyPr>
          <a:lstStyle/>
          <a:p>
            <a:pPr fontAlgn="auto">
              <a:spcAft>
                <a:spcPts val="0"/>
              </a:spcAft>
              <a:buFont typeface="Calibri" pitchFamily="34" charset="0"/>
              <a:buAutoNum type="arabicPeriod"/>
              <a:defRPr/>
            </a:pPr>
            <a:r>
              <a:rPr lang="en-US" sz="1400" b="1" i="1" dirty="0">
                <a:solidFill>
                  <a:srgbClr val="DC6E23"/>
                </a:solidFill>
              </a:rPr>
              <a:t> </a:t>
            </a:r>
            <a:r>
              <a:rPr lang="en-US" sz="1400" i="1" dirty="0" err="1">
                <a:solidFill>
                  <a:srgbClr val="DC6E23"/>
                </a:solidFill>
              </a:rPr>
              <a:t>DiNapoli</a:t>
            </a:r>
            <a:r>
              <a:rPr lang="en-US" sz="1400" i="1" dirty="0">
                <a:solidFill>
                  <a:srgbClr val="DC6E23"/>
                </a:solidFill>
              </a:rPr>
              <a:t> DR, Dananberg HJ and Lawton M: Hallux Limitus and Non-specific Bodily Trauma, Reconstructive Surgery of the Foot and Leg, Update ’90, The Podiatry Institute, Tucker, GA (1990).</a:t>
            </a:r>
          </a:p>
          <a:p>
            <a:pPr fontAlgn="auto">
              <a:spcAft>
                <a:spcPts val="0"/>
              </a:spcAft>
              <a:buFont typeface="Calibri" pitchFamily="34" charset="0"/>
              <a:buAutoNum type="arabicPeriod"/>
              <a:defRPr/>
            </a:pPr>
            <a:r>
              <a:rPr lang="en-US" sz="1400" i="1" dirty="0">
                <a:solidFill>
                  <a:srgbClr val="DC6E23"/>
                </a:solidFill>
              </a:rPr>
              <a:t> Dananberg HJ: Gait style as an etiology to chronic postural pain: Part I – functional hallux limitus. JAPMA 83: 433 (1993).</a:t>
            </a:r>
          </a:p>
          <a:p>
            <a:pPr fontAlgn="auto">
              <a:spcAft>
                <a:spcPts val="0"/>
              </a:spcAft>
              <a:buFont typeface="Calibri" pitchFamily="34" charset="0"/>
              <a:buAutoNum type="arabicPeriod"/>
              <a:defRPr/>
            </a:pPr>
            <a:r>
              <a:rPr lang="en-US" sz="1400" i="1" dirty="0">
                <a:solidFill>
                  <a:srgbClr val="DC6E23"/>
                </a:solidFill>
              </a:rPr>
              <a:t> Dananberg HJ: Gait style as an etiology to chronic postural pain: Part II – Postural Compensatory Process. JAPMA 83(11):615-24 (1993). </a:t>
            </a:r>
          </a:p>
          <a:p>
            <a:pPr fontAlgn="auto">
              <a:spcAft>
                <a:spcPts val="0"/>
              </a:spcAft>
              <a:buFont typeface="Calibri" pitchFamily="34" charset="0"/>
              <a:buAutoNum type="arabicPeriod"/>
              <a:defRPr/>
            </a:pPr>
            <a:r>
              <a:rPr lang="en-US" sz="1400" i="1" dirty="0">
                <a:solidFill>
                  <a:srgbClr val="DC6E23"/>
                </a:solidFill>
              </a:rPr>
              <a:t> Dananberg, H J: Lower Extremity Mechanics and Their Effect of Lumbosacral Function, Spine, State of the Art Reviews, Ed. Dorman, T, Henley &amp; </a:t>
            </a:r>
            <a:r>
              <a:rPr lang="en-US" sz="1400" i="1" dirty="0" err="1">
                <a:solidFill>
                  <a:srgbClr val="DC6E23"/>
                </a:solidFill>
              </a:rPr>
              <a:t>Belfus</a:t>
            </a:r>
            <a:r>
              <a:rPr lang="en-US" sz="1400" i="1" dirty="0">
                <a:solidFill>
                  <a:srgbClr val="DC6E23"/>
                </a:solidFill>
              </a:rPr>
              <a:t>, Philadelphia May 9:2 389-405 (1995).</a:t>
            </a:r>
          </a:p>
          <a:p>
            <a:pPr fontAlgn="auto">
              <a:spcAft>
                <a:spcPts val="0"/>
              </a:spcAft>
              <a:buFont typeface="Calibri" pitchFamily="34" charset="0"/>
              <a:buAutoNum type="arabicPeriod"/>
              <a:defRPr/>
            </a:pPr>
            <a:r>
              <a:rPr lang="en-US" sz="1400" i="1" dirty="0">
                <a:solidFill>
                  <a:srgbClr val="DC6E23"/>
                </a:solidFill>
              </a:rPr>
              <a:t> Dananberg, HJ: Lower back pain as a gait related repetitive motion injury. In: </a:t>
            </a:r>
            <a:r>
              <a:rPr lang="en-US" sz="1400" i="1" dirty="0" err="1">
                <a:solidFill>
                  <a:srgbClr val="DC6E23"/>
                </a:solidFill>
              </a:rPr>
              <a:t>Vleeming</a:t>
            </a:r>
            <a:r>
              <a:rPr lang="en-US" sz="1400" i="1" dirty="0">
                <a:solidFill>
                  <a:srgbClr val="DC6E23"/>
                </a:solidFill>
              </a:rPr>
              <a:t> A, Mooney V, Dorman T, et al, eds. Movement, stability and lower back pain. Edinburgh: Churchill Livingstone, page 253  (1997).</a:t>
            </a:r>
          </a:p>
        </p:txBody>
      </p:sp>
      <p:sp>
        <p:nvSpPr>
          <p:cNvPr id="21508" name="Content Placeholder 6"/>
          <p:cNvSpPr>
            <a:spLocks noGrp="1"/>
          </p:cNvSpPr>
          <p:nvPr>
            <p:ph sz="half" idx="2"/>
          </p:nvPr>
        </p:nvSpPr>
        <p:spPr>
          <a:xfrm>
            <a:off x="4572000" y="1143001"/>
            <a:ext cx="4191000" cy="3451622"/>
          </a:xfrm>
        </p:spPr>
        <p:txBody>
          <a:bodyPr rtlCol="0">
            <a:normAutofit fontScale="77500" lnSpcReduction="20000"/>
          </a:bodyPr>
          <a:lstStyle/>
          <a:p>
            <a:pPr fontAlgn="auto">
              <a:spcAft>
                <a:spcPts val="0"/>
              </a:spcAft>
              <a:buFont typeface="Calibri" pitchFamily="34" charset="0"/>
              <a:buAutoNum type="arabicPeriod" startAt="5"/>
              <a:defRPr/>
            </a:pPr>
            <a:r>
              <a:rPr lang="en-US" sz="1400" b="1" i="1" dirty="0">
                <a:solidFill>
                  <a:srgbClr val="DC6E23"/>
                </a:solidFill>
              </a:rPr>
              <a:t> </a:t>
            </a:r>
            <a:r>
              <a:rPr lang="en-US" sz="1400" i="1" dirty="0">
                <a:solidFill>
                  <a:srgbClr val="DC6E23"/>
                </a:solidFill>
              </a:rPr>
              <a:t>Dananberg, HJ, </a:t>
            </a:r>
            <a:r>
              <a:rPr lang="en-US" sz="1400" i="1" dirty="0" err="1">
                <a:solidFill>
                  <a:srgbClr val="DC6E23"/>
                </a:solidFill>
              </a:rPr>
              <a:t>Guiliano</a:t>
            </a:r>
            <a:r>
              <a:rPr lang="en-US" sz="1400" i="1" dirty="0">
                <a:solidFill>
                  <a:srgbClr val="DC6E23"/>
                </a:solidFill>
              </a:rPr>
              <a:t>: “Gait Mechanics and Their Relationship to Lower Back Pain”, in Proceeding of 3rd Interdisciplinary World Congress on Low Back and Pelvic Pain - </a:t>
            </a:r>
            <a:r>
              <a:rPr lang="en-US" sz="1400" i="1" dirty="0" err="1">
                <a:solidFill>
                  <a:srgbClr val="DC6E23"/>
                </a:solidFill>
              </a:rPr>
              <a:t>Vleeming</a:t>
            </a:r>
            <a:r>
              <a:rPr lang="en-US" sz="1400" i="1" dirty="0">
                <a:solidFill>
                  <a:srgbClr val="DC6E23"/>
                </a:solidFill>
              </a:rPr>
              <a:t>, A, Mooney, V, </a:t>
            </a:r>
            <a:r>
              <a:rPr lang="en-US" sz="1400" i="1" dirty="0" err="1">
                <a:solidFill>
                  <a:srgbClr val="DC6E23"/>
                </a:solidFill>
              </a:rPr>
              <a:t>Tilscher</a:t>
            </a:r>
            <a:r>
              <a:rPr lang="en-US" sz="1400" i="1" dirty="0">
                <a:solidFill>
                  <a:srgbClr val="DC6E23"/>
                </a:solidFill>
              </a:rPr>
              <a:t>, H, Dorman, T, and </a:t>
            </a:r>
            <a:r>
              <a:rPr lang="en-US" sz="1400" i="1" dirty="0" err="1">
                <a:solidFill>
                  <a:srgbClr val="DC6E23"/>
                </a:solidFill>
              </a:rPr>
              <a:t>Snijders</a:t>
            </a:r>
            <a:r>
              <a:rPr lang="en-US" sz="1400" i="1" dirty="0">
                <a:solidFill>
                  <a:srgbClr val="DC6E23"/>
                </a:solidFill>
              </a:rPr>
              <a:t>, C, November, (1998) European Conference Organizers, Rotterdam, Holland .</a:t>
            </a:r>
          </a:p>
          <a:p>
            <a:pPr fontAlgn="auto">
              <a:spcAft>
                <a:spcPts val="0"/>
              </a:spcAft>
              <a:buFont typeface="Calibri" pitchFamily="34" charset="0"/>
              <a:buAutoNum type="arabicPeriod" startAt="5"/>
              <a:defRPr/>
            </a:pPr>
            <a:r>
              <a:rPr lang="en-US" sz="1400" i="1" dirty="0">
                <a:solidFill>
                  <a:srgbClr val="DC6E23"/>
                </a:solidFill>
              </a:rPr>
              <a:t> Dananberg, H. J. and M. </a:t>
            </a:r>
            <a:r>
              <a:rPr lang="en-US" sz="1400" i="1" dirty="0" err="1">
                <a:solidFill>
                  <a:srgbClr val="DC6E23"/>
                </a:solidFill>
              </a:rPr>
              <a:t>Guiliano</a:t>
            </a:r>
            <a:r>
              <a:rPr lang="en-US" sz="1400" i="1" dirty="0">
                <a:solidFill>
                  <a:srgbClr val="DC6E23"/>
                </a:solidFill>
              </a:rPr>
              <a:t>: Chronic Low-Back Pain and Its Response to Custom-Made Foot Orthoses. Journal of American Podiatric Medical Association. 89: pp109-117 (1999).</a:t>
            </a:r>
          </a:p>
          <a:p>
            <a:pPr fontAlgn="auto">
              <a:spcAft>
                <a:spcPts val="0"/>
              </a:spcAft>
              <a:buFont typeface="Calibri" pitchFamily="34" charset="0"/>
              <a:buAutoNum type="arabicPeriod" startAt="5"/>
              <a:defRPr/>
            </a:pPr>
            <a:r>
              <a:rPr lang="en-US" sz="1400" i="1" dirty="0">
                <a:solidFill>
                  <a:srgbClr val="DC6E23"/>
                </a:solidFill>
              </a:rPr>
              <a:t> Dananberg, HJ, </a:t>
            </a:r>
            <a:r>
              <a:rPr lang="en-US" sz="1400" i="1" dirty="0" err="1">
                <a:solidFill>
                  <a:srgbClr val="DC6E23"/>
                </a:solidFill>
              </a:rPr>
              <a:t>Guiliano</a:t>
            </a:r>
            <a:r>
              <a:rPr lang="en-US" sz="1400" i="1" dirty="0">
                <a:solidFill>
                  <a:srgbClr val="DC6E23"/>
                </a:solidFill>
              </a:rPr>
              <a:t>, M: “Chronic Low-Back Pain And It Response to Custom Foot Orthoses”, Journal of the American Podiatric Medical Association, 89:3 March, pp109-117 (1999).</a:t>
            </a:r>
          </a:p>
          <a:p>
            <a:pPr fontAlgn="auto">
              <a:spcAft>
                <a:spcPts val="0"/>
              </a:spcAft>
              <a:buFont typeface="Calibri" pitchFamily="34" charset="0"/>
              <a:buAutoNum type="arabicPeriod" startAt="5"/>
              <a:defRPr/>
            </a:pPr>
            <a:r>
              <a:rPr lang="en-US" sz="1400" i="1" dirty="0">
                <a:solidFill>
                  <a:srgbClr val="DC6E23"/>
                </a:solidFill>
              </a:rPr>
              <a:t> Dananberg, HJ, “Gait Style and Its Relevance in the Management of Chronic Low-Back Pain”, In Proceedings, 4th Interdisciplinary World Congress of Low Back &amp; Pelvic Pain”, Ed, </a:t>
            </a:r>
            <a:r>
              <a:rPr lang="en-US" sz="1400" i="1" dirty="0" err="1">
                <a:solidFill>
                  <a:srgbClr val="DC6E23"/>
                </a:solidFill>
              </a:rPr>
              <a:t>Vleeming</a:t>
            </a:r>
            <a:r>
              <a:rPr lang="en-US" sz="1400" i="1" dirty="0">
                <a:solidFill>
                  <a:srgbClr val="DC6E23"/>
                </a:solidFill>
              </a:rPr>
              <a:t>, A, Mooney. V, </a:t>
            </a:r>
            <a:r>
              <a:rPr lang="en-US" sz="1400" i="1" dirty="0" err="1">
                <a:solidFill>
                  <a:srgbClr val="DC6E23"/>
                </a:solidFill>
              </a:rPr>
              <a:t>Gracovetsky</a:t>
            </a:r>
            <a:r>
              <a:rPr lang="en-US" sz="1400" i="1" dirty="0">
                <a:solidFill>
                  <a:srgbClr val="DC6E23"/>
                </a:solidFill>
              </a:rPr>
              <a:t>, S, Lee, D, et al, November 8-10, pp 225-230 (2001).</a:t>
            </a:r>
          </a:p>
          <a:p>
            <a:pPr fontAlgn="auto">
              <a:spcAft>
                <a:spcPts val="0"/>
              </a:spcAft>
              <a:defRPr/>
            </a:pPr>
            <a:endParaRPr lang="en-US" sz="1400" dirty="0"/>
          </a:p>
          <a:p>
            <a:pPr fontAlgn="auto">
              <a:spcAft>
                <a:spcPts val="0"/>
              </a:spcAft>
              <a:defRPr/>
            </a:pPr>
            <a:endParaRPr lang="en-US"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Content Placeholder 7"/>
          <p:cNvSpPr>
            <a:spLocks noGrp="1"/>
          </p:cNvSpPr>
          <p:nvPr>
            <p:ph sz="half" idx="1"/>
          </p:nvPr>
        </p:nvSpPr>
        <p:spPr>
          <a:xfrm>
            <a:off x="990600" y="353291"/>
            <a:ext cx="3733800" cy="4241332"/>
          </a:xfrm>
        </p:spPr>
        <p:txBody>
          <a:bodyPr>
            <a:normAutofit fontScale="85000" lnSpcReduction="20000"/>
          </a:bodyPr>
          <a:lstStyle/>
          <a:p>
            <a:pPr marL="58738" lvl="1" indent="-58738">
              <a:buFont typeface="Arial" pitchFamily="34" charset="0"/>
              <a:buNone/>
            </a:pPr>
            <a:r>
              <a:rPr lang="en-US" sz="3500" b="1" dirty="0"/>
              <a:t>	</a:t>
            </a:r>
            <a:r>
              <a:rPr lang="en-US" sz="2600" b="1" dirty="0">
                <a:solidFill>
                  <a:schemeClr val="tx1"/>
                </a:solidFill>
              </a:rPr>
              <a:t>Sagittal Plane Facilitation (1990)</a:t>
            </a:r>
          </a:p>
          <a:p>
            <a:pPr marL="58738" lvl="2" indent="-58738">
              <a:buFont typeface="Arial" pitchFamily="34" charset="0"/>
              <a:buNone/>
            </a:pPr>
            <a:r>
              <a:rPr lang="en-US" sz="2400" b="1" dirty="0">
                <a:solidFill>
                  <a:schemeClr val="tx1"/>
                </a:solidFill>
              </a:rPr>
              <a:t>F-Scan system to evaluate:</a:t>
            </a:r>
          </a:p>
          <a:p>
            <a:pPr marL="515938" lvl="3" indent="-58738">
              <a:buClr>
                <a:srgbClr val="DC6E23"/>
              </a:buClr>
              <a:buFont typeface="Courier New" pitchFamily="49" charset="0"/>
              <a:buChar char="o"/>
            </a:pPr>
            <a:r>
              <a:rPr lang="en-US" sz="2400" b="1" dirty="0">
                <a:solidFill>
                  <a:schemeClr val="tx1"/>
                </a:solidFill>
              </a:rPr>
              <a:t> </a:t>
            </a:r>
            <a:r>
              <a:rPr lang="en-US" sz="2400" b="1" dirty="0" err="1">
                <a:solidFill>
                  <a:schemeClr val="tx1"/>
                </a:solidFill>
              </a:rPr>
              <a:t>FxT</a:t>
            </a:r>
            <a:r>
              <a:rPr lang="en-US" sz="2400" b="1" dirty="0">
                <a:solidFill>
                  <a:schemeClr val="tx1"/>
                </a:solidFill>
              </a:rPr>
              <a:t> curves.</a:t>
            </a:r>
          </a:p>
          <a:p>
            <a:pPr marL="515938" lvl="3" indent="-58738">
              <a:buClr>
                <a:srgbClr val="DC6E23"/>
              </a:buClr>
              <a:buFont typeface="Courier New" pitchFamily="49" charset="0"/>
              <a:buChar char="o"/>
            </a:pPr>
            <a:r>
              <a:rPr lang="en-US" sz="2000" b="1" dirty="0">
                <a:solidFill>
                  <a:schemeClr val="tx1"/>
                </a:solidFill>
              </a:rPr>
              <a:t> </a:t>
            </a:r>
            <a:r>
              <a:rPr lang="en-US" sz="2000" b="1" dirty="0" err="1">
                <a:solidFill>
                  <a:schemeClr val="tx1"/>
                </a:solidFill>
              </a:rPr>
              <a:t>CoP</a:t>
            </a:r>
            <a:r>
              <a:rPr lang="en-US" sz="2000" b="1" dirty="0">
                <a:solidFill>
                  <a:schemeClr val="tx1"/>
                </a:solidFill>
              </a:rPr>
              <a:t> pathway.</a:t>
            </a:r>
          </a:p>
          <a:p>
            <a:pPr marL="515938" lvl="3" indent="-58738">
              <a:buClr>
                <a:srgbClr val="DC6E23"/>
              </a:buClr>
              <a:buFont typeface="Courier New" pitchFamily="49" charset="0"/>
              <a:buChar char="o"/>
            </a:pPr>
            <a:r>
              <a:rPr lang="en-US" sz="2000" b="1" dirty="0">
                <a:solidFill>
                  <a:schemeClr val="tx1"/>
                </a:solidFill>
              </a:rPr>
              <a:t> Dynamics: </a:t>
            </a:r>
            <a:r>
              <a:rPr lang="en-US" sz="2000" b="1" dirty="0">
                <a:solidFill>
                  <a:srgbClr val="DC6E23"/>
                </a:solidFill>
              </a:rPr>
              <a:t>Kinetic data used to describe sagittal plane motion</a:t>
            </a:r>
            <a:r>
              <a:rPr lang="en-US" sz="2000" b="1" dirty="0">
                <a:solidFill>
                  <a:schemeClr val="tx1"/>
                </a:solidFill>
              </a:rPr>
              <a:t> (or a delay or lack of it – sagittal plane “blockade”) at the ankle and 1</a:t>
            </a:r>
            <a:r>
              <a:rPr lang="en-US" sz="2000" b="1" baseline="30000" dirty="0">
                <a:solidFill>
                  <a:schemeClr val="tx1"/>
                </a:solidFill>
              </a:rPr>
              <a:t>st</a:t>
            </a:r>
            <a:r>
              <a:rPr lang="en-US" sz="2000" b="1" dirty="0">
                <a:solidFill>
                  <a:schemeClr val="tx1"/>
                </a:solidFill>
              </a:rPr>
              <a:t> MTPJ (FHL)</a:t>
            </a:r>
          </a:p>
          <a:p>
            <a:pPr marL="515938" lvl="3" indent="-58738">
              <a:buFont typeface="Arial" pitchFamily="34" charset="0"/>
              <a:buChar char="•"/>
            </a:pPr>
            <a:endParaRPr lang="en-US" sz="2000" dirty="0">
              <a:solidFill>
                <a:schemeClr val="tx1"/>
              </a:solidFill>
            </a:endParaRPr>
          </a:p>
          <a:p>
            <a:pPr marL="58738" lvl="2" indent="-58738">
              <a:buFont typeface="Arial" pitchFamily="34" charset="0"/>
              <a:buNone/>
            </a:pPr>
            <a:r>
              <a:rPr lang="en-US" sz="2400" b="1" dirty="0">
                <a:solidFill>
                  <a:srgbClr val="DC6E23"/>
                </a:solidFill>
              </a:rPr>
              <a:t>“Gait Related Low-Back Pain”.</a:t>
            </a:r>
          </a:p>
          <a:p>
            <a:pPr marL="58738" lvl="1" indent="-58738">
              <a:buFont typeface="Arial" pitchFamily="34" charset="0"/>
              <a:buNone/>
            </a:pPr>
            <a:endParaRPr lang="en-US" sz="2000" dirty="0"/>
          </a:p>
        </p:txBody>
      </p:sp>
      <p:pic>
        <p:nvPicPr>
          <p:cNvPr id="41987" name="Picture 3" descr="F SCAN Podiatry Diagnostics  Biomechanics"/>
          <p:cNvPicPr>
            <a:picLocks noGrp="1" noChangeAspect="1" noChangeArrowheads="1"/>
          </p:cNvPicPr>
          <p:nvPr>
            <p:ph sz="half" idx="2"/>
          </p:nvPr>
        </p:nvPicPr>
        <p:blipFill>
          <a:blip r:embed="rId3"/>
          <a:srcRect/>
          <a:stretch>
            <a:fillRect/>
          </a:stretch>
        </p:blipFill>
        <p:spPr>
          <a:xfrm>
            <a:off x="5257800" y="450274"/>
            <a:ext cx="3094038" cy="1840490"/>
          </a:xfrm>
        </p:spPr>
      </p:pic>
      <p:pic>
        <p:nvPicPr>
          <p:cNvPr id="41988" name="Picture 4"/>
          <p:cNvPicPr>
            <a:picLocks noChangeAspect="1" noChangeArrowheads="1"/>
          </p:cNvPicPr>
          <p:nvPr/>
        </p:nvPicPr>
        <p:blipFill>
          <a:blip r:embed="rId4"/>
          <a:srcRect/>
          <a:stretch>
            <a:fillRect/>
          </a:stretch>
        </p:blipFill>
        <p:spPr bwMode="auto">
          <a:xfrm>
            <a:off x="5029201" y="2571749"/>
            <a:ext cx="3705225" cy="187555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1111624" y="967409"/>
            <a:ext cx="7575176" cy="2633042"/>
          </a:xfrm>
        </p:spPr>
        <p:txBody>
          <a:bodyPr>
            <a:noAutofit/>
          </a:bodyPr>
          <a:lstStyle/>
          <a:p>
            <a:pPr algn="ctr">
              <a:buFont typeface="Arial" pitchFamily="34" charset="0"/>
              <a:buNone/>
            </a:pPr>
            <a:r>
              <a:rPr lang="en-US" sz="3600" b="1" dirty="0">
                <a:solidFill>
                  <a:schemeClr val="tx1"/>
                </a:solidFill>
              </a:rPr>
              <a:t>How foot orthotic devices produce their beneficial therapeutic effects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5" descr="C:\Scans for touch-up\FSCAN1.BMP"/>
          <p:cNvPicPr>
            <a:picLocks noGrp="1" noChangeAspect="1" noChangeArrowheads="1"/>
          </p:cNvPicPr>
          <p:nvPr>
            <p:ph sz="half" idx="1"/>
          </p:nvPr>
        </p:nvPicPr>
        <p:blipFill>
          <a:blip r:embed="rId2"/>
          <a:srcRect/>
          <a:stretch>
            <a:fillRect/>
          </a:stretch>
        </p:blipFill>
        <p:spPr>
          <a:xfrm>
            <a:off x="2366564" y="1697182"/>
            <a:ext cx="1969331" cy="988868"/>
          </a:xfrm>
          <a:ln>
            <a:solidFill>
              <a:schemeClr val="tx1"/>
            </a:solidFill>
          </a:ln>
        </p:spPr>
      </p:pic>
      <p:pic>
        <p:nvPicPr>
          <p:cNvPr id="8" name="Picture 1029" descr="C:\Scans for touch-up\FSCAN4.BMP"/>
          <p:cNvPicPr>
            <a:picLocks noGrp="1" noChangeAspect="1" noChangeArrowheads="1"/>
          </p:cNvPicPr>
          <p:nvPr>
            <p:ph sz="half" idx="2"/>
          </p:nvPr>
        </p:nvPicPr>
        <p:blipFill>
          <a:blip r:embed="rId3"/>
          <a:srcRect/>
          <a:stretch>
            <a:fillRect/>
          </a:stretch>
        </p:blipFill>
        <p:spPr>
          <a:xfrm>
            <a:off x="5047472" y="1754332"/>
            <a:ext cx="1955045" cy="988868"/>
          </a:xfrm>
          <a:ln>
            <a:solidFill>
              <a:schemeClr val="tx1"/>
            </a:solidFill>
          </a:ln>
        </p:spPr>
      </p:pic>
      <p:pic>
        <p:nvPicPr>
          <p:cNvPr id="6" name="Picture 5" descr="C:\Scans for touch-up\FSCAN2.BMP"/>
          <p:cNvPicPr>
            <a:picLocks noChangeAspect="1" noChangeArrowheads="1"/>
          </p:cNvPicPr>
          <p:nvPr/>
        </p:nvPicPr>
        <p:blipFill>
          <a:blip r:embed="rId4"/>
          <a:srcRect/>
          <a:stretch>
            <a:fillRect/>
          </a:stretch>
        </p:blipFill>
        <p:spPr bwMode="auto">
          <a:xfrm>
            <a:off x="5047472" y="3112532"/>
            <a:ext cx="1955045" cy="988868"/>
          </a:xfrm>
          <a:prstGeom prst="rect">
            <a:avLst/>
          </a:prstGeom>
          <a:noFill/>
          <a:ln w="9525">
            <a:solidFill>
              <a:schemeClr val="tx1"/>
            </a:solidFill>
            <a:miter lim="800000"/>
            <a:headEnd/>
            <a:tailEnd/>
          </a:ln>
        </p:spPr>
      </p:pic>
      <p:pic>
        <p:nvPicPr>
          <p:cNvPr id="7" name="Picture 5" descr="C:\Scans for touch-up\FSCAN3.BMP"/>
          <p:cNvPicPr>
            <a:picLocks noChangeAspect="1" noChangeArrowheads="1"/>
          </p:cNvPicPr>
          <p:nvPr/>
        </p:nvPicPr>
        <p:blipFill>
          <a:blip r:embed="rId5"/>
          <a:srcRect/>
          <a:stretch>
            <a:fillRect/>
          </a:stretch>
        </p:blipFill>
        <p:spPr bwMode="auto">
          <a:xfrm>
            <a:off x="2380850" y="3140241"/>
            <a:ext cx="1955045" cy="961159"/>
          </a:xfrm>
          <a:prstGeom prst="rect">
            <a:avLst/>
          </a:prstGeom>
          <a:noFill/>
          <a:ln w="9525">
            <a:solidFill>
              <a:schemeClr val="tx1"/>
            </a:solidFill>
            <a:miter lim="800000"/>
            <a:headEnd/>
            <a:tailEnd/>
          </a:ln>
        </p:spPr>
      </p:pic>
      <p:pic>
        <p:nvPicPr>
          <p:cNvPr id="44038" name="Picture 2" descr="http://noraxon.files.wordpress.com/2012/10/gait-chart.jpg?w=593"/>
          <p:cNvPicPr>
            <a:picLocks noChangeAspect="1" noChangeArrowheads="1"/>
          </p:cNvPicPr>
          <p:nvPr/>
        </p:nvPicPr>
        <p:blipFill>
          <a:blip r:embed="rId6"/>
          <a:srcRect/>
          <a:stretch>
            <a:fillRect/>
          </a:stretch>
        </p:blipFill>
        <p:spPr bwMode="auto">
          <a:xfrm>
            <a:off x="3034146" y="285749"/>
            <a:ext cx="3198668" cy="1212273"/>
          </a:xfrm>
          <a:prstGeom prst="rect">
            <a:avLst/>
          </a:prstGeom>
          <a:noFill/>
          <a:ln w="9525">
            <a:noFill/>
            <a:miter lim="800000"/>
            <a:headEnd/>
            <a:tailEnd/>
          </a:ln>
        </p:spPr>
      </p:pic>
      <p:sp>
        <p:nvSpPr>
          <p:cNvPr id="44039" name="TextBox 9"/>
          <p:cNvSpPr txBox="1">
            <a:spLocks noChangeArrowheads="1"/>
          </p:cNvSpPr>
          <p:nvPr/>
        </p:nvSpPr>
        <p:spPr bwMode="auto">
          <a:xfrm>
            <a:off x="304800" y="2686050"/>
            <a:ext cx="8001000" cy="369332"/>
          </a:xfrm>
          <a:prstGeom prst="rect">
            <a:avLst/>
          </a:prstGeom>
          <a:noFill/>
          <a:ln w="9525">
            <a:noFill/>
            <a:miter lim="800000"/>
            <a:headEnd/>
            <a:tailEnd/>
          </a:ln>
        </p:spPr>
        <p:txBody>
          <a:bodyPr wrap="square">
            <a:spAutoFit/>
          </a:bodyPr>
          <a:lstStyle/>
          <a:p>
            <a:r>
              <a:rPr lang="en-US" b="1" dirty="0">
                <a:solidFill>
                  <a:srgbClr val="DC6E23"/>
                </a:solidFill>
              </a:rPr>
              <a:t>                                </a:t>
            </a:r>
            <a:r>
              <a:rPr lang="en-US" sz="1600" b="1" dirty="0">
                <a:solidFill>
                  <a:srgbClr val="DC6E23"/>
                </a:solidFill>
              </a:rPr>
              <a:t>Heel strike to max heel loading    Un-weighting of the heel to heel lift</a:t>
            </a:r>
          </a:p>
        </p:txBody>
      </p:sp>
      <p:sp>
        <p:nvSpPr>
          <p:cNvPr id="44040" name="TextBox 10"/>
          <p:cNvSpPr txBox="1">
            <a:spLocks noChangeArrowheads="1"/>
          </p:cNvSpPr>
          <p:nvPr/>
        </p:nvSpPr>
        <p:spPr bwMode="auto">
          <a:xfrm>
            <a:off x="533400" y="4101400"/>
            <a:ext cx="8001000" cy="338554"/>
          </a:xfrm>
          <a:prstGeom prst="rect">
            <a:avLst/>
          </a:prstGeom>
          <a:noFill/>
          <a:ln w="9525">
            <a:noFill/>
            <a:miter lim="800000"/>
            <a:headEnd/>
            <a:tailEnd/>
          </a:ln>
        </p:spPr>
        <p:txBody>
          <a:bodyPr wrap="square">
            <a:spAutoFit/>
          </a:bodyPr>
          <a:lstStyle/>
          <a:p>
            <a:r>
              <a:rPr lang="en-US" sz="1600" b="1" dirty="0">
                <a:solidFill>
                  <a:srgbClr val="DC6E23"/>
                </a:solidFill>
              </a:rPr>
              <a:t>                            Heel lift to max forefoot loading      Max forefoot loading to toe off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4"/>
          <p:cNvSpPr>
            <a:spLocks noGrp="1"/>
          </p:cNvSpPr>
          <p:nvPr>
            <p:ph type="title"/>
          </p:nvPr>
        </p:nvSpPr>
        <p:spPr>
          <a:xfrm>
            <a:off x="1108869" y="131619"/>
            <a:ext cx="7618991" cy="1182832"/>
          </a:xfrm>
        </p:spPr>
        <p:txBody>
          <a:bodyPr rtlCol="0">
            <a:normAutofit/>
          </a:bodyPr>
          <a:lstStyle/>
          <a:p>
            <a:pPr fontAlgn="auto">
              <a:lnSpc>
                <a:spcPct val="100000"/>
              </a:lnSpc>
              <a:spcAft>
                <a:spcPts val="0"/>
              </a:spcAft>
              <a:defRPr/>
            </a:pPr>
            <a:r>
              <a:rPr lang="en-US" sz="2700" dirty="0"/>
              <a:t>“Foot Behaviors” by </a:t>
            </a:r>
            <a:r>
              <a:rPr lang="en-US" sz="2700" dirty="0" err="1"/>
              <a:t>FxT</a:t>
            </a:r>
            <a:r>
              <a:rPr lang="en-US" sz="2700" dirty="0"/>
              <a:t> curves and orthotic prescription variances</a:t>
            </a:r>
            <a:endParaRPr lang="en-US" dirty="0"/>
          </a:p>
        </p:txBody>
      </p:sp>
      <p:pic>
        <p:nvPicPr>
          <p:cNvPr id="45059" name="Picture 2"/>
          <p:cNvPicPr>
            <a:picLocks noChangeAspect="1" noChangeArrowheads="1"/>
          </p:cNvPicPr>
          <p:nvPr/>
        </p:nvPicPr>
        <p:blipFill>
          <a:blip r:embed="rId2"/>
          <a:srcRect/>
          <a:stretch>
            <a:fillRect/>
          </a:stretch>
        </p:blipFill>
        <p:spPr bwMode="auto">
          <a:xfrm>
            <a:off x="990600" y="1314450"/>
            <a:ext cx="4135438" cy="2286000"/>
          </a:xfrm>
          <a:prstGeom prst="rect">
            <a:avLst/>
          </a:prstGeom>
          <a:noFill/>
          <a:ln w="9525">
            <a:noFill/>
            <a:miter lim="800000"/>
            <a:headEnd/>
            <a:tailEnd/>
          </a:ln>
        </p:spPr>
      </p:pic>
      <p:pic>
        <p:nvPicPr>
          <p:cNvPr id="45060" name="Picture 3"/>
          <p:cNvPicPr>
            <a:picLocks noChangeAspect="1" noChangeArrowheads="1"/>
          </p:cNvPicPr>
          <p:nvPr/>
        </p:nvPicPr>
        <p:blipFill>
          <a:blip r:embed="rId3"/>
          <a:srcRect/>
          <a:stretch>
            <a:fillRect/>
          </a:stretch>
        </p:blipFill>
        <p:spPr bwMode="auto">
          <a:xfrm>
            <a:off x="5230092" y="1314450"/>
            <a:ext cx="3725863" cy="2400300"/>
          </a:xfrm>
          <a:prstGeom prst="rect">
            <a:avLst/>
          </a:prstGeom>
          <a:noFill/>
          <a:ln w="9525">
            <a:noFill/>
            <a:miter lim="800000"/>
            <a:headEnd/>
            <a:tailEnd/>
          </a:ln>
        </p:spPr>
      </p:pic>
      <p:sp>
        <p:nvSpPr>
          <p:cNvPr id="45061" name="Rectangle 6"/>
          <p:cNvSpPr>
            <a:spLocks noChangeArrowheads="1"/>
          </p:cNvSpPr>
          <p:nvPr/>
        </p:nvSpPr>
        <p:spPr bwMode="auto">
          <a:xfrm>
            <a:off x="990600" y="3823856"/>
            <a:ext cx="7620000" cy="646331"/>
          </a:xfrm>
          <a:prstGeom prst="rect">
            <a:avLst/>
          </a:prstGeom>
          <a:noFill/>
          <a:ln w="9525">
            <a:noFill/>
            <a:miter lim="800000"/>
            <a:headEnd/>
            <a:tailEnd/>
          </a:ln>
        </p:spPr>
        <p:txBody>
          <a:bodyPr wrap="square">
            <a:spAutoFit/>
          </a:bodyPr>
          <a:lstStyle/>
          <a:p>
            <a:pPr algn="ctr"/>
            <a:r>
              <a:rPr lang="en-US" sz="1200" b="1" dirty="0"/>
              <a:t>Taken from: </a:t>
            </a:r>
            <a:r>
              <a:rPr lang="en-US" sz="1200" b="1" i="1" dirty="0">
                <a:solidFill>
                  <a:srgbClr val="DC6E23"/>
                </a:solidFill>
              </a:rPr>
              <a:t>Characteristic Patterns in the Gait Curve using F-Scan</a:t>
            </a:r>
            <a:r>
              <a:rPr lang="en-US" sz="1200" b="1" i="1" dirty="0">
                <a:solidFill>
                  <a:srgbClr val="DC6E23"/>
                </a:solidFill>
                <a:latin typeface="Aharoni" pitchFamily="2" charset="-79"/>
                <a:cs typeface="Aharoni" pitchFamily="2" charset="-79"/>
              </a:rPr>
              <a:t>® </a:t>
            </a:r>
            <a:r>
              <a:rPr lang="en-US" sz="1200" b="1" i="1" dirty="0">
                <a:solidFill>
                  <a:srgbClr val="DC6E23"/>
                </a:solidFill>
              </a:rPr>
              <a:t>by</a:t>
            </a:r>
          </a:p>
          <a:p>
            <a:pPr algn="ctr"/>
            <a:r>
              <a:rPr lang="en-US" sz="1200" b="1" i="1" dirty="0">
                <a:solidFill>
                  <a:srgbClr val="DC6E23"/>
                </a:solidFill>
              </a:rPr>
              <a:t> Howard Dananberg, DPM &amp; Bruce Williams, DPM and published by </a:t>
            </a:r>
            <a:r>
              <a:rPr lang="en-US" sz="1200" b="1" i="1" dirty="0" err="1">
                <a:solidFill>
                  <a:srgbClr val="DC6E23"/>
                </a:solidFill>
              </a:rPr>
              <a:t>TekScan</a:t>
            </a:r>
            <a:r>
              <a:rPr lang="en-US" sz="1200" b="1" i="1" dirty="0">
                <a:solidFill>
                  <a:srgbClr val="DC6E23"/>
                </a:solidFill>
              </a:rPr>
              <a:t>, Inc.</a:t>
            </a:r>
          </a:p>
          <a:p>
            <a:pPr algn="ctr"/>
            <a:r>
              <a:rPr lang="en-US" sz="1200" b="1" i="1" dirty="0">
                <a:solidFill>
                  <a:srgbClr val="DC6E23"/>
                </a:solidFill>
              </a:rPr>
              <a:t>http://www.breakthroughpodiatry.com/pdf/forms/Force-vs-Time-Curve.pdf</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4"/>
          <p:cNvSpPr>
            <a:spLocks noGrp="1"/>
          </p:cNvSpPr>
          <p:nvPr>
            <p:ph type="title"/>
          </p:nvPr>
        </p:nvSpPr>
        <p:spPr/>
        <p:txBody>
          <a:bodyPr rtlCol="0">
            <a:normAutofit fontScale="90000"/>
          </a:bodyPr>
          <a:lstStyle/>
          <a:p>
            <a:pPr fontAlgn="auto">
              <a:spcAft>
                <a:spcPts val="0"/>
              </a:spcAft>
              <a:defRPr/>
            </a:pPr>
            <a:r>
              <a:rPr lang="en-US"/>
              <a:t>More typical “Foot Behaviors” by FxT curves</a:t>
            </a:r>
          </a:p>
        </p:txBody>
      </p:sp>
      <p:pic>
        <p:nvPicPr>
          <p:cNvPr id="46083" name="Picture 3"/>
          <p:cNvPicPr>
            <a:picLocks noGrp="1" noChangeAspect="1" noChangeArrowheads="1"/>
          </p:cNvPicPr>
          <p:nvPr>
            <p:ph sz="half" idx="2"/>
          </p:nvPr>
        </p:nvPicPr>
        <p:blipFill>
          <a:blip r:embed="rId2"/>
          <a:srcRect/>
          <a:stretch>
            <a:fillRect/>
          </a:stretch>
        </p:blipFill>
        <p:spPr>
          <a:xfrm>
            <a:off x="5230092" y="1232297"/>
            <a:ext cx="3660775" cy="2256235"/>
          </a:xfrm>
        </p:spPr>
      </p:pic>
      <p:pic>
        <p:nvPicPr>
          <p:cNvPr id="46084" name="Picture 2"/>
          <p:cNvPicPr>
            <a:picLocks noChangeAspect="1" noChangeArrowheads="1"/>
          </p:cNvPicPr>
          <p:nvPr/>
        </p:nvPicPr>
        <p:blipFill>
          <a:blip r:embed="rId3"/>
          <a:srcRect/>
          <a:stretch>
            <a:fillRect/>
          </a:stretch>
        </p:blipFill>
        <p:spPr bwMode="auto">
          <a:xfrm>
            <a:off x="1524000" y="1232297"/>
            <a:ext cx="3494088" cy="2395538"/>
          </a:xfrm>
          <a:prstGeom prst="rect">
            <a:avLst/>
          </a:prstGeom>
          <a:noFill/>
          <a:ln w="9525">
            <a:noFill/>
            <a:miter lim="800000"/>
            <a:headEnd/>
            <a:tailEnd/>
          </a:ln>
        </p:spPr>
      </p:pic>
      <p:sp>
        <p:nvSpPr>
          <p:cNvPr id="6" name="Rectangle 6"/>
          <p:cNvSpPr>
            <a:spLocks noChangeArrowheads="1"/>
          </p:cNvSpPr>
          <p:nvPr/>
        </p:nvSpPr>
        <p:spPr bwMode="auto">
          <a:xfrm>
            <a:off x="1267690" y="3823856"/>
            <a:ext cx="7342909" cy="646331"/>
          </a:xfrm>
          <a:prstGeom prst="rect">
            <a:avLst/>
          </a:prstGeom>
          <a:noFill/>
          <a:ln w="9525">
            <a:noFill/>
            <a:miter lim="800000"/>
            <a:headEnd/>
            <a:tailEnd/>
          </a:ln>
        </p:spPr>
        <p:txBody>
          <a:bodyPr wrap="square">
            <a:spAutoFit/>
          </a:bodyPr>
          <a:lstStyle/>
          <a:p>
            <a:pPr algn="ctr"/>
            <a:r>
              <a:rPr lang="en-US" sz="1200" b="1" dirty="0"/>
              <a:t>Taken from: </a:t>
            </a:r>
            <a:r>
              <a:rPr lang="en-US" sz="1200" b="1" i="1" dirty="0">
                <a:solidFill>
                  <a:srgbClr val="DC6E23"/>
                </a:solidFill>
              </a:rPr>
              <a:t>Characteristic Patterns in the Gait Curve using F-Scan</a:t>
            </a:r>
            <a:r>
              <a:rPr lang="en-US" sz="1200" b="1" i="1" dirty="0">
                <a:solidFill>
                  <a:srgbClr val="DC6E23"/>
                </a:solidFill>
                <a:latin typeface="Aharoni" pitchFamily="2" charset="-79"/>
                <a:cs typeface="Aharoni" pitchFamily="2" charset="-79"/>
              </a:rPr>
              <a:t>® </a:t>
            </a:r>
            <a:r>
              <a:rPr lang="en-US" sz="1200" b="1" i="1" dirty="0">
                <a:solidFill>
                  <a:srgbClr val="DC6E23"/>
                </a:solidFill>
              </a:rPr>
              <a:t>by</a:t>
            </a:r>
          </a:p>
          <a:p>
            <a:pPr algn="ctr"/>
            <a:r>
              <a:rPr lang="en-US" sz="1200" b="1" i="1" dirty="0">
                <a:solidFill>
                  <a:srgbClr val="DC6E23"/>
                </a:solidFill>
              </a:rPr>
              <a:t> Howard Dananberg, DPM &amp; Bruce Williams, DPM and published by </a:t>
            </a:r>
            <a:r>
              <a:rPr lang="en-US" sz="1200" b="1" i="1" dirty="0" err="1">
                <a:solidFill>
                  <a:srgbClr val="DC6E23"/>
                </a:solidFill>
              </a:rPr>
              <a:t>TekScan</a:t>
            </a:r>
            <a:r>
              <a:rPr lang="en-US" sz="1200" b="1" i="1" dirty="0">
                <a:solidFill>
                  <a:srgbClr val="DC6E23"/>
                </a:solidFill>
              </a:rPr>
              <a:t>, Inc.</a:t>
            </a:r>
          </a:p>
          <a:p>
            <a:pPr algn="ctr"/>
            <a:r>
              <a:rPr lang="en-US" sz="1200" b="1" i="1" dirty="0">
                <a:solidFill>
                  <a:srgbClr val="DC6E23"/>
                </a:solidFill>
              </a:rPr>
              <a:t>http://www.breakthroughpodiatry.com/pdf/forms/Force-vs-Time-Curve.pdf</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066800" y="408709"/>
            <a:ext cx="3733800" cy="4185914"/>
          </a:xfrm>
        </p:spPr>
        <p:txBody>
          <a:bodyPr rtlCol="0">
            <a:normAutofit fontScale="25000" lnSpcReduction="20000"/>
          </a:bodyPr>
          <a:lstStyle/>
          <a:p>
            <a:pPr marL="0" indent="0" fontAlgn="auto">
              <a:spcAft>
                <a:spcPts val="0"/>
              </a:spcAft>
              <a:buFont typeface="Arial" charset="0"/>
              <a:buNone/>
              <a:defRPr/>
            </a:pPr>
            <a:r>
              <a:rPr lang="en-US" sz="7200" b="1" dirty="0">
                <a:solidFill>
                  <a:schemeClr val="tx1"/>
                </a:solidFill>
              </a:rPr>
              <a:t>STJ Axis Location and Rotational Equilibrium (SALRE) (1987) </a:t>
            </a:r>
            <a:r>
              <a:rPr lang="en-US" sz="6400" dirty="0">
                <a:solidFill>
                  <a:schemeClr val="tx1"/>
                </a:solidFill>
              </a:rPr>
              <a:t>Dr. Kevin Kirby</a:t>
            </a:r>
          </a:p>
          <a:p>
            <a:pPr marL="0" indent="0" fontAlgn="auto">
              <a:spcAft>
                <a:spcPts val="0"/>
              </a:spcAft>
              <a:buFont typeface="Arial" charset="0"/>
              <a:buNone/>
              <a:defRPr/>
            </a:pPr>
            <a:endParaRPr lang="en-US" sz="6400" dirty="0">
              <a:solidFill>
                <a:schemeClr val="tx1"/>
              </a:solidFill>
            </a:endParaRPr>
          </a:p>
          <a:p>
            <a:pPr marL="0" indent="0" fontAlgn="auto">
              <a:spcAft>
                <a:spcPts val="0"/>
              </a:spcAft>
              <a:buClr>
                <a:srgbClr val="DC6E23"/>
              </a:buClr>
              <a:buFont typeface="Courier New" pitchFamily="49" charset="0"/>
              <a:buChar char="o"/>
              <a:defRPr/>
            </a:pPr>
            <a:r>
              <a:rPr lang="en-US" sz="5600" dirty="0">
                <a:solidFill>
                  <a:schemeClr val="tx1"/>
                </a:solidFill>
              </a:rPr>
              <a:t>Abnormal STJ rotational forces (i.e., moments, </a:t>
            </a:r>
            <a:r>
              <a:rPr lang="en-US" sz="5600" u="sng" dirty="0">
                <a:solidFill>
                  <a:schemeClr val="tx1"/>
                </a:solidFill>
              </a:rPr>
              <a:t>not necessarily motion</a:t>
            </a:r>
            <a:r>
              <a:rPr lang="en-US" sz="5600" dirty="0">
                <a:solidFill>
                  <a:schemeClr val="tx1"/>
                </a:solidFill>
              </a:rPr>
              <a:t>)  are the aetiology of foot pathology. </a:t>
            </a:r>
          </a:p>
          <a:p>
            <a:pPr marL="0" indent="0" fontAlgn="auto">
              <a:spcAft>
                <a:spcPts val="0"/>
              </a:spcAft>
              <a:buClr>
                <a:srgbClr val="DC6E23"/>
              </a:buClr>
              <a:buFont typeface="Courier New" pitchFamily="49" charset="0"/>
              <a:buChar char="o"/>
              <a:defRPr/>
            </a:pPr>
            <a:r>
              <a:rPr lang="en-US" sz="5600" dirty="0">
                <a:solidFill>
                  <a:schemeClr val="tx1"/>
                </a:solidFill>
              </a:rPr>
              <a:t>Variations in the direction of the STJ axis on the TP allow GRF to create pathomechanical forces through MSK system.</a:t>
            </a:r>
          </a:p>
          <a:p>
            <a:pPr marL="0" indent="0" fontAlgn="auto">
              <a:spcAft>
                <a:spcPts val="0"/>
              </a:spcAft>
              <a:buClr>
                <a:srgbClr val="DC6E23"/>
              </a:buClr>
              <a:buFont typeface="Courier New" pitchFamily="49" charset="0"/>
              <a:buChar char="o"/>
              <a:defRPr/>
            </a:pPr>
            <a:r>
              <a:rPr lang="en-US" sz="5600" dirty="0">
                <a:solidFill>
                  <a:schemeClr val="tx1"/>
                </a:solidFill>
              </a:rPr>
              <a:t>Orthoses function by modulating the magnitude and direction of GRF (external moments) to change internal joints moments, and the forces within the joints of the lower-limb and the soft-tissue structures that surround them.</a:t>
            </a:r>
          </a:p>
          <a:p>
            <a:pPr lvl="1" fontAlgn="auto">
              <a:spcAft>
                <a:spcPts val="0"/>
              </a:spcAft>
              <a:defRPr/>
            </a:pPr>
            <a:endParaRPr lang="en-US" sz="2000" dirty="0"/>
          </a:p>
        </p:txBody>
      </p:sp>
      <p:pic>
        <p:nvPicPr>
          <p:cNvPr id="48131" name="Picture 7"/>
          <p:cNvPicPr>
            <a:picLocks noChangeAspect="1" noChangeArrowheads="1"/>
          </p:cNvPicPr>
          <p:nvPr/>
        </p:nvPicPr>
        <p:blipFill>
          <a:blip r:embed="rId3"/>
          <a:srcRect/>
          <a:stretch>
            <a:fillRect/>
          </a:stretch>
        </p:blipFill>
        <p:spPr bwMode="auto">
          <a:xfrm>
            <a:off x="5036129" y="763732"/>
            <a:ext cx="3636963" cy="1771650"/>
          </a:xfrm>
          <a:prstGeom prst="rect">
            <a:avLst/>
          </a:prstGeom>
          <a:noFill/>
          <a:ln w="9525">
            <a:noFill/>
            <a:miter lim="800000"/>
            <a:headEnd/>
            <a:tailEnd/>
          </a:ln>
        </p:spPr>
      </p:pic>
      <p:sp>
        <p:nvSpPr>
          <p:cNvPr id="48132" name="TextBox 3"/>
          <p:cNvSpPr txBox="1">
            <a:spLocks noChangeArrowheads="1"/>
          </p:cNvSpPr>
          <p:nvPr/>
        </p:nvSpPr>
        <p:spPr bwMode="auto">
          <a:xfrm>
            <a:off x="5548892" y="2943225"/>
            <a:ext cx="3124200" cy="646331"/>
          </a:xfrm>
          <a:prstGeom prst="rect">
            <a:avLst/>
          </a:prstGeom>
          <a:noFill/>
          <a:ln w="9525">
            <a:noFill/>
            <a:miter lim="800000"/>
            <a:headEnd/>
            <a:tailEnd/>
          </a:ln>
        </p:spPr>
        <p:txBody>
          <a:bodyPr>
            <a:spAutoFit/>
          </a:bodyPr>
          <a:lstStyle/>
          <a:p>
            <a:pPr algn="ctr"/>
            <a:r>
              <a:rPr lang="en-US" b="1" dirty="0"/>
              <a:t>“TISSUE STRESS </a:t>
            </a:r>
          </a:p>
          <a:p>
            <a:pPr algn="ctr"/>
            <a:r>
              <a:rPr lang="en-US" b="1" dirty="0"/>
              <a:t>MODEL”</a:t>
            </a:r>
          </a:p>
        </p:txBody>
      </p:sp>
      <p:sp>
        <p:nvSpPr>
          <p:cNvPr id="5" name="Rectangle 4"/>
          <p:cNvSpPr/>
          <p:nvPr/>
        </p:nvSpPr>
        <p:spPr>
          <a:xfrm>
            <a:off x="4953000" y="3589556"/>
            <a:ext cx="3886200" cy="830997"/>
          </a:xfrm>
          <a:prstGeom prst="rect">
            <a:avLst/>
          </a:prstGeom>
        </p:spPr>
        <p:txBody>
          <a:bodyPr wrap="square">
            <a:spAutoFit/>
          </a:bodyPr>
          <a:lstStyle/>
          <a:p>
            <a:pPr>
              <a:defRPr/>
            </a:pPr>
            <a:r>
              <a:rPr lang="en-US" sz="1200" i="1" dirty="0" err="1">
                <a:solidFill>
                  <a:srgbClr val="DC6E23"/>
                </a:solidFill>
                <a:latin typeface="+mn-lt"/>
                <a:cs typeface="Arial" charset="0"/>
              </a:rPr>
              <a:t>McPoil</a:t>
            </a:r>
            <a:r>
              <a:rPr lang="en-US" sz="1200" i="1" dirty="0">
                <a:solidFill>
                  <a:srgbClr val="DC6E23"/>
                </a:solidFill>
                <a:latin typeface="+mn-lt"/>
                <a:cs typeface="Arial" charset="0"/>
              </a:rPr>
              <a:t> TG, Hunt GC: </a:t>
            </a:r>
            <a:r>
              <a:rPr lang="en-US" sz="1200" i="1" u="sng" dirty="0">
                <a:solidFill>
                  <a:srgbClr val="DC6E23"/>
                </a:solidFill>
                <a:latin typeface="+mn-lt"/>
                <a:cs typeface="Arial" charset="0"/>
              </a:rPr>
              <a:t>Evaluation and management of foot and ankle disorders: Present problems and future directions</a:t>
            </a:r>
            <a:r>
              <a:rPr lang="en-US" sz="1200" i="1" dirty="0">
                <a:solidFill>
                  <a:srgbClr val="DC6E23"/>
                </a:solidFill>
                <a:latin typeface="+mn-lt"/>
                <a:cs typeface="Arial" charset="0"/>
              </a:rPr>
              <a:t>. Journal of Orthopaedic and Sports Physical Therapy, 1995; 21(6): 381-388.</a:t>
            </a:r>
          </a:p>
        </p:txBody>
      </p:sp>
      <p:sp>
        <p:nvSpPr>
          <p:cNvPr id="6" name="Right Arrow 5"/>
          <p:cNvSpPr/>
          <p:nvPr/>
        </p:nvSpPr>
        <p:spPr>
          <a:xfrm>
            <a:off x="4953000" y="2943225"/>
            <a:ext cx="990600" cy="514350"/>
          </a:xfrm>
          <a:prstGeom prst="rightArrow">
            <a:avLst/>
          </a:prstGeom>
          <a:solidFill>
            <a:srgbClr val="DC6E23"/>
          </a:solidFill>
          <a:ln>
            <a:solidFill>
              <a:srgbClr val="DC6E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046922" y="480257"/>
            <a:ext cx="7024369" cy="447396"/>
          </a:xfrm>
        </p:spPr>
        <p:txBody>
          <a:bodyPr/>
          <a:lstStyle/>
          <a:p>
            <a:r>
              <a:rPr lang="en-US" sz="2800" dirty="0">
                <a:solidFill>
                  <a:schemeClr val="tx1"/>
                </a:solidFill>
              </a:rPr>
              <a:t>Medial Heel Skive or “Kirby Skive”</a:t>
            </a:r>
          </a:p>
        </p:txBody>
      </p:sp>
      <p:pic>
        <p:nvPicPr>
          <p:cNvPr id="53251" name="Picture 2"/>
          <p:cNvPicPr>
            <a:picLocks noGrp="1" noChangeAspect="1" noChangeArrowheads="1"/>
          </p:cNvPicPr>
          <p:nvPr>
            <p:ph sz="half" idx="1"/>
          </p:nvPr>
        </p:nvPicPr>
        <p:blipFill>
          <a:blip r:embed="rId2"/>
          <a:srcRect/>
          <a:stretch>
            <a:fillRect/>
          </a:stretch>
        </p:blipFill>
        <p:spPr>
          <a:xfrm>
            <a:off x="1378226" y="1200150"/>
            <a:ext cx="2732088" cy="1476375"/>
          </a:xfrm>
        </p:spPr>
      </p:pic>
      <p:sp>
        <p:nvSpPr>
          <p:cNvPr id="53252" name="Content Placeholder 3"/>
          <p:cNvSpPr>
            <a:spLocks noGrp="1"/>
          </p:cNvSpPr>
          <p:nvPr>
            <p:ph sz="half" idx="2"/>
          </p:nvPr>
        </p:nvSpPr>
        <p:spPr>
          <a:xfrm>
            <a:off x="4800600" y="3463528"/>
            <a:ext cx="3733800" cy="1108472"/>
          </a:xfrm>
        </p:spPr>
        <p:txBody>
          <a:bodyPr>
            <a:normAutofit/>
          </a:bodyPr>
          <a:lstStyle/>
          <a:p>
            <a:pPr>
              <a:buFont typeface="Arial" pitchFamily="34" charset="0"/>
              <a:buNone/>
            </a:pPr>
            <a:r>
              <a:rPr lang="en-US" sz="1200" i="1" dirty="0">
                <a:solidFill>
                  <a:srgbClr val="DC6E23"/>
                </a:solidFill>
              </a:rPr>
              <a:t>Kirby K.A: </a:t>
            </a:r>
            <a:r>
              <a:rPr lang="en-US" sz="1200" i="1" u="sng" dirty="0">
                <a:solidFill>
                  <a:srgbClr val="DC6E23"/>
                </a:solidFill>
              </a:rPr>
              <a:t>The medial heel skive technique. Improving pronation control in foot </a:t>
            </a:r>
            <a:r>
              <a:rPr lang="en-US" sz="1200" i="1" dirty="0">
                <a:solidFill>
                  <a:srgbClr val="DC6E23"/>
                </a:solidFill>
              </a:rPr>
              <a:t>orthoses, JAPMA Vol. 82, No. 4 p.177-188,1992</a:t>
            </a:r>
            <a:endParaRPr lang="en-US" sz="2000" i="1" dirty="0">
              <a:solidFill>
                <a:srgbClr val="DC6E23"/>
              </a:solidFill>
            </a:endParaRPr>
          </a:p>
        </p:txBody>
      </p:sp>
      <p:pic>
        <p:nvPicPr>
          <p:cNvPr id="53253" name="Picture 4"/>
          <p:cNvPicPr>
            <a:picLocks noChangeAspect="1" noChangeArrowheads="1"/>
          </p:cNvPicPr>
          <p:nvPr/>
        </p:nvPicPr>
        <p:blipFill>
          <a:blip r:embed="rId3"/>
          <a:srcRect/>
          <a:stretch>
            <a:fillRect/>
          </a:stretch>
        </p:blipFill>
        <p:spPr bwMode="auto">
          <a:xfrm>
            <a:off x="4800600" y="1143000"/>
            <a:ext cx="3429000" cy="2195513"/>
          </a:xfrm>
          <a:prstGeom prst="rect">
            <a:avLst/>
          </a:prstGeom>
          <a:noFill/>
          <a:ln w="9525">
            <a:noFill/>
            <a:miter lim="800000"/>
            <a:headEnd/>
            <a:tailEnd/>
          </a:ln>
        </p:spPr>
      </p:pic>
      <p:sp>
        <p:nvSpPr>
          <p:cNvPr id="9" name="TextBox 8"/>
          <p:cNvSpPr txBox="1"/>
          <p:nvPr/>
        </p:nvSpPr>
        <p:spPr>
          <a:xfrm>
            <a:off x="1232452" y="2914650"/>
            <a:ext cx="3263348" cy="1200329"/>
          </a:xfrm>
          <a:prstGeom prst="rect">
            <a:avLst/>
          </a:prstGeom>
          <a:noFill/>
        </p:spPr>
        <p:txBody>
          <a:bodyPr wrap="square">
            <a:spAutoFit/>
          </a:bodyPr>
          <a:lstStyle/>
          <a:p>
            <a:pPr>
              <a:buClr>
                <a:srgbClr val="DC6E23"/>
              </a:buClr>
              <a:buFont typeface="Courier New" pitchFamily="49" charset="0"/>
              <a:buChar char="o"/>
              <a:defRPr/>
            </a:pPr>
            <a:r>
              <a:rPr lang="en-US" sz="1600" dirty="0">
                <a:latin typeface="Arial" charset="0"/>
                <a:cs typeface="Arial" charset="0"/>
              </a:rPr>
              <a:t>   </a:t>
            </a:r>
            <a:r>
              <a:rPr lang="en-US" sz="1400" dirty="0">
                <a:latin typeface="Arial" charset="0"/>
                <a:cs typeface="Arial" charset="0"/>
              </a:rPr>
              <a:t>Medially deviated STJ axis.</a:t>
            </a:r>
          </a:p>
          <a:p>
            <a:pPr marL="284163" indent="-284163">
              <a:buClr>
                <a:srgbClr val="DC6E23"/>
              </a:buClr>
              <a:buFont typeface="Courier New" pitchFamily="49" charset="0"/>
              <a:buChar char="o"/>
              <a:defRPr/>
            </a:pPr>
            <a:r>
              <a:rPr lang="en-US" sz="1400" dirty="0">
                <a:latin typeface="Arial" charset="0"/>
                <a:cs typeface="Arial" charset="0"/>
              </a:rPr>
              <a:t>Shifts the Orthotic Reaction   Force (ORF) medially on the plantar heel.</a:t>
            </a:r>
          </a:p>
          <a:p>
            <a:pPr marL="284163" indent="-284163">
              <a:buClr>
                <a:srgbClr val="DC6E23"/>
              </a:buClr>
              <a:buFont typeface="Courier New" pitchFamily="49" charset="0"/>
              <a:buChar char="o"/>
              <a:defRPr/>
            </a:pPr>
            <a:r>
              <a:rPr lang="en-US" sz="1400" dirty="0">
                <a:latin typeface="Arial" charset="0"/>
                <a:cs typeface="Arial" charset="0"/>
              </a:rPr>
              <a:t>May increase the supination moment.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8"/>
          <p:cNvSpPr>
            <a:spLocks noGrp="1"/>
          </p:cNvSpPr>
          <p:nvPr>
            <p:ph type="title"/>
          </p:nvPr>
        </p:nvSpPr>
        <p:spPr>
          <a:xfrm>
            <a:off x="1233055" y="242455"/>
            <a:ext cx="7254962" cy="838200"/>
          </a:xfrm>
        </p:spPr>
        <p:txBody>
          <a:bodyPr rtlCol="0">
            <a:noAutofit/>
          </a:bodyPr>
          <a:lstStyle/>
          <a:p>
            <a:pPr fontAlgn="auto">
              <a:lnSpc>
                <a:spcPct val="100000"/>
              </a:lnSpc>
              <a:spcAft>
                <a:spcPts val="0"/>
              </a:spcAft>
              <a:defRPr/>
            </a:pPr>
            <a:r>
              <a:rPr lang="en-US" sz="2800" dirty="0">
                <a:solidFill>
                  <a:schemeClr val="tx1"/>
                </a:solidFill>
              </a:rPr>
              <a:t>Definition of a Foot Orthotic Device - Kirby, 1998</a:t>
            </a:r>
          </a:p>
        </p:txBody>
      </p:sp>
      <p:sp>
        <p:nvSpPr>
          <p:cNvPr id="8" name="Content Placeholder 7"/>
          <p:cNvSpPr>
            <a:spLocks noGrp="1"/>
          </p:cNvSpPr>
          <p:nvPr>
            <p:ph sz="half" idx="1"/>
          </p:nvPr>
        </p:nvSpPr>
        <p:spPr>
          <a:xfrm>
            <a:off x="1025236" y="1200150"/>
            <a:ext cx="3470564" cy="3143250"/>
          </a:xfrm>
        </p:spPr>
        <p:txBody>
          <a:bodyPr rtlCol="0">
            <a:normAutofit fontScale="55000" lnSpcReduction="20000"/>
          </a:bodyPr>
          <a:lstStyle/>
          <a:p>
            <a:pPr fontAlgn="auto">
              <a:spcAft>
                <a:spcPts val="0"/>
              </a:spcAft>
              <a:buFont typeface="Arial" pitchFamily="34" charset="0"/>
              <a:buNone/>
              <a:defRPr/>
            </a:pPr>
            <a:r>
              <a:rPr lang="en-US" dirty="0">
                <a:solidFill>
                  <a:schemeClr val="tx1"/>
                </a:solidFill>
              </a:rPr>
              <a:t>". . . an in-shoe medical device which is designed to alter the magnitudes and temporal patterns of the reaction forces acting on the plantar aspect of the foot in order to allow more normal foot and lower extremity function and to decrease pathologic loading forces on the structural components of the foot and lower extremity during weight-bearing activities. "</a:t>
            </a:r>
          </a:p>
        </p:txBody>
      </p:sp>
      <p:sp>
        <p:nvSpPr>
          <p:cNvPr id="10" name="Content Placeholder 9"/>
          <p:cNvSpPr>
            <a:spLocks noGrp="1"/>
          </p:cNvSpPr>
          <p:nvPr>
            <p:ph sz="half" idx="2"/>
          </p:nvPr>
        </p:nvSpPr>
        <p:spPr>
          <a:xfrm>
            <a:off x="4671390" y="1200150"/>
            <a:ext cx="4167809" cy="1953867"/>
          </a:xfrm>
        </p:spPr>
        <p:txBody>
          <a:bodyPr rtlCol="0">
            <a:normAutofit fontScale="55000" lnSpcReduction="20000"/>
          </a:bodyPr>
          <a:lstStyle/>
          <a:p>
            <a:pPr fontAlgn="auto">
              <a:spcAft>
                <a:spcPts val="0"/>
              </a:spcAft>
              <a:buFont typeface="Wingdings" pitchFamily="2" charset="2"/>
              <a:buChar char="þ"/>
              <a:defRPr/>
            </a:pPr>
            <a:r>
              <a:rPr lang="en-US" sz="2300" b="1" dirty="0">
                <a:solidFill>
                  <a:srgbClr val="DC6E23"/>
                </a:solidFill>
              </a:rPr>
              <a:t> </a:t>
            </a:r>
            <a:r>
              <a:rPr lang="en-US" sz="2300" dirty="0">
                <a:solidFill>
                  <a:srgbClr val="DC6E23"/>
                </a:solidFill>
              </a:rPr>
              <a:t>Definition is purely kinetic</a:t>
            </a:r>
            <a:r>
              <a:rPr lang="en-US" sz="2300" dirty="0">
                <a:solidFill>
                  <a:schemeClr val="tx1"/>
                </a:solidFill>
              </a:rPr>
              <a:t>, with no mention of motion control, osseous segmental realignment, nor arch support.</a:t>
            </a:r>
          </a:p>
          <a:p>
            <a:pPr fontAlgn="auto">
              <a:spcAft>
                <a:spcPts val="0"/>
              </a:spcAft>
              <a:defRPr/>
            </a:pPr>
            <a:r>
              <a:rPr lang="en-US" sz="2300" dirty="0">
                <a:solidFill>
                  <a:srgbClr val="DC6E23"/>
                </a:solidFill>
                <a:sym typeface="Wingdings"/>
              </a:rPr>
              <a:t></a:t>
            </a:r>
            <a:r>
              <a:rPr lang="en-US" sz="2300" dirty="0">
                <a:solidFill>
                  <a:schemeClr val="tx1"/>
                </a:solidFill>
                <a:sym typeface="Wingdings"/>
              </a:rPr>
              <a:t> </a:t>
            </a:r>
            <a:r>
              <a:rPr lang="en-US" sz="2300" dirty="0">
                <a:solidFill>
                  <a:schemeClr val="tx1"/>
                </a:solidFill>
              </a:rPr>
              <a:t>Does not ascribe to a foot orthosis the ability to function in a proprioceptive manner.</a:t>
            </a:r>
          </a:p>
          <a:p>
            <a:pPr fontAlgn="auto">
              <a:spcAft>
                <a:spcPts val="0"/>
              </a:spcAft>
              <a:defRPr/>
            </a:pPr>
            <a:r>
              <a:rPr lang="en-US" sz="2300" dirty="0">
                <a:solidFill>
                  <a:srgbClr val="DC6E23"/>
                </a:solidFill>
                <a:sym typeface="Wingdings"/>
              </a:rPr>
              <a:t></a:t>
            </a:r>
            <a:r>
              <a:rPr lang="en-US" sz="2300" dirty="0">
                <a:solidFill>
                  <a:schemeClr val="tx1"/>
                </a:solidFill>
                <a:sym typeface="Wingdings"/>
              </a:rPr>
              <a:t> </a:t>
            </a:r>
            <a:r>
              <a:rPr lang="en-US" sz="2300" dirty="0">
                <a:solidFill>
                  <a:schemeClr val="tx1"/>
                </a:solidFill>
              </a:rPr>
              <a:t>Does not necessarily have to be prescribed by a physician.</a:t>
            </a:r>
          </a:p>
          <a:p>
            <a:pPr fontAlgn="auto">
              <a:spcAft>
                <a:spcPts val="0"/>
              </a:spcAft>
              <a:defRPr/>
            </a:pPr>
            <a:r>
              <a:rPr lang="en-US" sz="2300" dirty="0">
                <a:solidFill>
                  <a:srgbClr val="DC6E23"/>
                </a:solidFill>
                <a:sym typeface="Wingdings"/>
              </a:rPr>
              <a:t> </a:t>
            </a:r>
            <a:r>
              <a:rPr lang="en-US" sz="2300" dirty="0">
                <a:solidFill>
                  <a:schemeClr val="tx1"/>
                </a:solidFill>
              </a:rPr>
              <a:t>“ . . . Normal foot and lower extremity function” is difficult to define in both scientific and clinical terms.</a:t>
            </a:r>
          </a:p>
          <a:p>
            <a:pPr fontAlgn="auto">
              <a:spcAft>
                <a:spcPts val="0"/>
              </a:spcAft>
              <a:defRPr/>
            </a:pPr>
            <a:endParaRPr lang="en-US" sz="2300" dirty="0"/>
          </a:p>
          <a:p>
            <a:pPr fontAlgn="auto">
              <a:spcAft>
                <a:spcPts val="0"/>
              </a:spcAft>
              <a:defRPr/>
            </a:pPr>
            <a:endParaRPr lang="en-US" sz="2300" dirty="0"/>
          </a:p>
          <a:p>
            <a:pPr fontAlgn="auto">
              <a:spcAft>
                <a:spcPts val="0"/>
              </a:spcAft>
              <a:defRPr/>
            </a:pPr>
            <a:endParaRPr lang="en-US" sz="2300" dirty="0"/>
          </a:p>
          <a:p>
            <a:pPr fontAlgn="auto">
              <a:spcAft>
                <a:spcPts val="0"/>
              </a:spcAft>
              <a:defRPr/>
            </a:pPr>
            <a:endParaRPr lang="en-US" sz="2300" dirty="0"/>
          </a:p>
        </p:txBody>
      </p:sp>
      <p:sp>
        <p:nvSpPr>
          <p:cNvPr id="50181" name="Rectangle 11"/>
          <p:cNvSpPr>
            <a:spLocks noChangeArrowheads="1"/>
          </p:cNvSpPr>
          <p:nvPr/>
        </p:nvSpPr>
        <p:spPr bwMode="auto">
          <a:xfrm>
            <a:off x="4671390" y="3338945"/>
            <a:ext cx="3939210" cy="1292662"/>
          </a:xfrm>
          <a:prstGeom prst="rect">
            <a:avLst/>
          </a:prstGeom>
          <a:noFill/>
          <a:ln w="9525">
            <a:noFill/>
            <a:miter lim="800000"/>
            <a:headEnd/>
            <a:tailEnd/>
          </a:ln>
        </p:spPr>
        <p:txBody>
          <a:bodyPr wrap="square">
            <a:spAutoFit/>
          </a:bodyPr>
          <a:lstStyle/>
          <a:p>
            <a:r>
              <a:rPr lang="en-US" sz="1000" i="1" dirty="0">
                <a:solidFill>
                  <a:srgbClr val="DC6E23"/>
                </a:solidFill>
              </a:rPr>
              <a:t>Kirby KA, Green DR: </a:t>
            </a:r>
            <a:r>
              <a:rPr lang="en-US" sz="1000" i="1" u="sng" dirty="0">
                <a:solidFill>
                  <a:srgbClr val="DC6E23"/>
                </a:solidFill>
              </a:rPr>
              <a:t>Evaluation and </a:t>
            </a:r>
            <a:r>
              <a:rPr lang="en-US" sz="1000" i="1" u="sng" dirty="0" err="1">
                <a:solidFill>
                  <a:srgbClr val="DC6E23"/>
                </a:solidFill>
              </a:rPr>
              <a:t>Nonoperative</a:t>
            </a:r>
            <a:r>
              <a:rPr lang="en-US" sz="1000" i="1" u="sng" dirty="0">
                <a:solidFill>
                  <a:srgbClr val="DC6E23"/>
                </a:solidFill>
              </a:rPr>
              <a:t> Management of Pes Valgus,</a:t>
            </a:r>
            <a:r>
              <a:rPr lang="en-US" sz="1000" i="1" dirty="0">
                <a:solidFill>
                  <a:srgbClr val="DC6E23"/>
                </a:solidFill>
              </a:rPr>
              <a:t> pp. 295–327. in </a:t>
            </a:r>
            <a:r>
              <a:rPr lang="en-US" sz="1000" i="1" dirty="0" err="1">
                <a:solidFill>
                  <a:srgbClr val="DC6E23"/>
                </a:solidFill>
              </a:rPr>
              <a:t>DeValentine</a:t>
            </a:r>
            <a:r>
              <a:rPr lang="en-US" sz="1000" i="1" dirty="0">
                <a:solidFill>
                  <a:srgbClr val="DC6E23"/>
                </a:solidFill>
              </a:rPr>
              <a:t> S.(ed.), Foot and Ankle Disorders in Children. Churchill-</a:t>
            </a:r>
            <a:r>
              <a:rPr lang="en-US" sz="1000" i="1" dirty="0" err="1">
                <a:solidFill>
                  <a:srgbClr val="DC6E23"/>
                </a:solidFill>
              </a:rPr>
              <a:t>Livingstone,New</a:t>
            </a:r>
            <a:r>
              <a:rPr lang="en-US" sz="1000" i="1" dirty="0">
                <a:solidFill>
                  <a:srgbClr val="DC6E23"/>
                </a:solidFill>
              </a:rPr>
              <a:t> York, 1992. </a:t>
            </a:r>
          </a:p>
          <a:p>
            <a:endParaRPr lang="en-US" sz="1000" i="1" dirty="0">
              <a:solidFill>
                <a:srgbClr val="DC6E23"/>
              </a:solidFill>
              <a:latin typeface="Calibri" pitchFamily="34" charset="0"/>
            </a:endParaRPr>
          </a:p>
          <a:p>
            <a:r>
              <a:rPr lang="en-US" sz="1000" i="1" dirty="0">
                <a:solidFill>
                  <a:srgbClr val="DC6E23"/>
                </a:solidFill>
              </a:rPr>
              <a:t>Kirby KA: </a:t>
            </a:r>
            <a:r>
              <a:rPr lang="en-US" sz="1000" i="1" u="sng" dirty="0">
                <a:solidFill>
                  <a:srgbClr val="DC6E23"/>
                </a:solidFill>
              </a:rPr>
              <a:t>Foot and Lower Extremity Biomechanics II: </a:t>
            </a:r>
            <a:r>
              <a:rPr lang="en-US" sz="1000" i="1" dirty="0">
                <a:solidFill>
                  <a:srgbClr val="DC6E23"/>
                </a:solidFill>
              </a:rPr>
              <a:t>Precision </a:t>
            </a:r>
            <a:r>
              <a:rPr lang="en-US" sz="1000" i="1" dirty="0" err="1">
                <a:solidFill>
                  <a:srgbClr val="DC6E23"/>
                </a:solidFill>
              </a:rPr>
              <a:t>Intricast</a:t>
            </a:r>
            <a:r>
              <a:rPr lang="en-US" sz="1000" i="1" dirty="0">
                <a:solidFill>
                  <a:srgbClr val="DC6E23"/>
                </a:solidFill>
              </a:rPr>
              <a:t> Newsletters, 1997–2002. Precision </a:t>
            </a:r>
            <a:r>
              <a:rPr lang="en-US" sz="1000" i="1" dirty="0" err="1">
                <a:solidFill>
                  <a:srgbClr val="DC6E23"/>
                </a:solidFill>
              </a:rPr>
              <a:t>Intricast</a:t>
            </a:r>
            <a:r>
              <a:rPr lang="en-US" sz="1000" i="1" dirty="0">
                <a:solidFill>
                  <a:srgbClr val="DC6E23"/>
                </a:solidFill>
              </a:rPr>
              <a:t>, Inc., Payson, AZ, 2002.</a:t>
            </a:r>
          </a:p>
          <a:p>
            <a:endParaRPr lang="en-US" dirty="0">
              <a:latin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212273" y="375302"/>
            <a:ext cx="7283027" cy="527805"/>
          </a:xfrm>
        </p:spPr>
        <p:txBody>
          <a:bodyPr/>
          <a:lstStyle/>
          <a:p>
            <a:r>
              <a:rPr lang="en-US" sz="2800" dirty="0">
                <a:solidFill>
                  <a:schemeClr val="tx1"/>
                </a:solidFill>
              </a:rPr>
              <a:t>Improved Definition?</a:t>
            </a:r>
          </a:p>
        </p:txBody>
      </p:sp>
      <p:sp>
        <p:nvSpPr>
          <p:cNvPr id="51203" name="Content Placeholder 4"/>
          <p:cNvSpPr>
            <a:spLocks noGrp="1"/>
          </p:cNvSpPr>
          <p:nvPr>
            <p:ph idx="1"/>
          </p:nvPr>
        </p:nvSpPr>
        <p:spPr>
          <a:xfrm>
            <a:off x="1212272" y="1028701"/>
            <a:ext cx="7474527" cy="2850572"/>
          </a:xfrm>
        </p:spPr>
        <p:txBody>
          <a:bodyPr/>
          <a:lstStyle/>
          <a:p>
            <a:r>
              <a:rPr lang="en-US" dirty="0"/>
              <a:t> </a:t>
            </a:r>
            <a:r>
              <a:rPr lang="en-US" dirty="0">
                <a:solidFill>
                  <a:schemeClr val="tx1"/>
                </a:solidFill>
              </a:rPr>
              <a:t>“A foot orthotic device is an in-shoe device designed to alter the magnitudes, directions, and temporal patterns of ground reaction force acting on the plantar aspect of the foot in order to encourage </a:t>
            </a:r>
            <a:r>
              <a:rPr lang="en-US" dirty="0">
                <a:solidFill>
                  <a:srgbClr val="FF0000"/>
                </a:solidFill>
              </a:rPr>
              <a:t>improved </a:t>
            </a:r>
            <a:r>
              <a:rPr lang="en-US" dirty="0">
                <a:solidFill>
                  <a:schemeClr val="tx1"/>
                </a:solidFill>
              </a:rPr>
              <a:t>foot and lower-extremity function, by decreasing pathological loading forces on the osseous and soft-tissue structures of the foot and lower-limb during weight-bearing activities.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62142" y="713509"/>
            <a:ext cx="7143760" cy="3306576"/>
          </a:xfrm>
        </p:spPr>
        <p:txBody>
          <a:bodyPr>
            <a:normAutofit fontScale="92500"/>
          </a:bodyPr>
          <a:lstStyle/>
          <a:p>
            <a:pPr marL="284163" indent="-284163">
              <a:buFont typeface="Arial" charset="0"/>
              <a:buNone/>
              <a:defRPr/>
            </a:pPr>
            <a:r>
              <a:rPr lang="en-US" sz="2000" i="1" dirty="0"/>
              <a:t>	</a:t>
            </a:r>
            <a:r>
              <a:rPr lang="en-US" sz="2000" i="1" dirty="0">
                <a:solidFill>
                  <a:schemeClr val="tx1"/>
                </a:solidFill>
              </a:rPr>
              <a:t>“Foot orthoses do not work by supporting the arch, controlling motion, or by postural realignment; they work by modulating the magnitudes and direction of ground reaction forces (GRF) acting on the plantar surface of the foot, which in turn alters the internal  </a:t>
            </a:r>
            <a:r>
              <a:rPr lang="en-US" sz="2000" i="1" u="sng" dirty="0">
                <a:solidFill>
                  <a:schemeClr val="tx1"/>
                </a:solidFill>
              </a:rPr>
              <a:t>moments</a:t>
            </a:r>
            <a:r>
              <a:rPr lang="en-US" sz="2000" i="1" dirty="0">
                <a:solidFill>
                  <a:schemeClr val="tx1"/>
                </a:solidFill>
              </a:rPr>
              <a:t> around the joints, which in turn modulates muscle function, which in turn reduces excessive tensile and compression stresses through the osseous and soft-tissue structures of the foot and lower-limb.”</a:t>
            </a:r>
          </a:p>
          <a:p>
            <a:pPr algn="r">
              <a:buFont typeface="Arial" charset="0"/>
              <a:buNone/>
              <a:defRPr/>
            </a:pPr>
            <a:r>
              <a:rPr lang="en-US" sz="2000" i="1" dirty="0">
                <a:solidFill>
                  <a:schemeClr val="tx1"/>
                </a:solidFill>
              </a:rPr>
              <a:t>		</a:t>
            </a:r>
            <a:r>
              <a:rPr lang="en-US" sz="1800" i="1" dirty="0">
                <a:solidFill>
                  <a:schemeClr val="tx1"/>
                </a:solidFill>
              </a:rPr>
              <a:t>- Ray Anthony, FCPodS, DPodM (7 February, 2011).</a:t>
            </a:r>
            <a:endParaRPr lang="en-US" sz="2000" dirty="0">
              <a:solidFill>
                <a:schemeClr val="tx1"/>
              </a:solidFill>
            </a:endParaRPr>
          </a:p>
          <a:p>
            <a:pPr>
              <a:buFont typeface="Arial" charset="0"/>
              <a:buChar char="•"/>
              <a:defRPr/>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122218" y="375302"/>
            <a:ext cx="7373082" cy="527805"/>
          </a:xfrm>
        </p:spPr>
        <p:txBody>
          <a:bodyPr/>
          <a:lstStyle/>
          <a:p>
            <a:r>
              <a:rPr lang="en-US" sz="2600" dirty="0">
                <a:solidFill>
                  <a:schemeClr val="tx1"/>
                </a:solidFill>
              </a:rPr>
              <a:t>Tissue Stress Paradigm approach to treatment</a:t>
            </a:r>
          </a:p>
        </p:txBody>
      </p:sp>
      <p:sp>
        <p:nvSpPr>
          <p:cNvPr id="3" name="Content Placeholder 2"/>
          <p:cNvSpPr>
            <a:spLocks noGrp="1"/>
          </p:cNvSpPr>
          <p:nvPr>
            <p:ph idx="1"/>
          </p:nvPr>
        </p:nvSpPr>
        <p:spPr>
          <a:xfrm>
            <a:off x="1212272" y="1172817"/>
            <a:ext cx="7474527" cy="3421806"/>
          </a:xfrm>
        </p:spPr>
        <p:txBody>
          <a:bodyPr rtlCol="0">
            <a:normAutofit/>
          </a:bodyPr>
          <a:lstStyle/>
          <a:p>
            <a:pPr fontAlgn="t">
              <a:defRPr/>
            </a:pPr>
            <a:r>
              <a:rPr lang="en-US" dirty="0">
                <a:solidFill>
                  <a:schemeClr val="tx1"/>
                </a:solidFill>
              </a:rPr>
              <a:t>“</a:t>
            </a:r>
            <a:r>
              <a:rPr lang="en-US" sz="1800" dirty="0">
                <a:solidFill>
                  <a:schemeClr val="tx1"/>
                </a:solidFill>
              </a:rPr>
              <a:t>By wedging the inner border of the heel the </a:t>
            </a:r>
            <a:r>
              <a:rPr lang="en-US" sz="1800" dirty="0" err="1">
                <a:solidFill>
                  <a:schemeClr val="tx1"/>
                </a:solidFill>
              </a:rPr>
              <a:t>tibials</a:t>
            </a:r>
            <a:r>
              <a:rPr lang="en-US" sz="1800" dirty="0">
                <a:solidFill>
                  <a:schemeClr val="tx1"/>
                </a:solidFill>
              </a:rPr>
              <a:t> are relieved. By wedging the outer side of the sole, the strain on the </a:t>
            </a:r>
            <a:r>
              <a:rPr lang="en-US" sz="1800" dirty="0" err="1">
                <a:solidFill>
                  <a:schemeClr val="tx1"/>
                </a:solidFill>
              </a:rPr>
              <a:t>peroneus</a:t>
            </a:r>
            <a:r>
              <a:rPr lang="en-US" sz="1800" dirty="0">
                <a:solidFill>
                  <a:schemeClr val="tx1"/>
                </a:solidFill>
              </a:rPr>
              <a:t> longus is removed. Clinical practice shows that the degree of wedging must be determined for each individual case.”</a:t>
            </a:r>
          </a:p>
          <a:p>
            <a:pPr fontAlgn="t">
              <a:defRPr/>
            </a:pPr>
            <a:r>
              <a:rPr lang="en-US" sz="1800" dirty="0">
                <a:solidFill>
                  <a:schemeClr val="tx1"/>
                </a:solidFill>
              </a:rPr>
              <a:t>                                                      -- </a:t>
            </a:r>
            <a:r>
              <a:rPr lang="en-US" sz="1800" b="1" dirty="0">
                <a:solidFill>
                  <a:schemeClr val="tx1"/>
                </a:solidFill>
              </a:rPr>
              <a:t>William </a:t>
            </a:r>
            <a:r>
              <a:rPr lang="en-US" sz="1800" b="1" dirty="0" err="1">
                <a:solidFill>
                  <a:schemeClr val="tx1"/>
                </a:solidFill>
              </a:rPr>
              <a:t>Sayle-Creer</a:t>
            </a:r>
            <a:r>
              <a:rPr lang="en-US" sz="1800" b="1" dirty="0">
                <a:solidFill>
                  <a:schemeClr val="tx1"/>
                </a:solidFill>
              </a:rPr>
              <a:t> (1904-1984)</a:t>
            </a:r>
          </a:p>
          <a:p>
            <a:pPr fontAlgn="t">
              <a:spcAft>
                <a:spcPts val="0"/>
              </a:spcAft>
              <a:buFont typeface="Arial" pitchFamily="34" charset="0"/>
              <a:buNone/>
              <a:defRPr/>
            </a:pPr>
            <a:endParaRPr lang="en-US" dirty="0">
              <a:solidFill>
                <a:schemeClr val="tx1"/>
              </a:solidFill>
            </a:endParaRPr>
          </a:p>
          <a:p>
            <a:pPr fontAlgn="t">
              <a:spcAft>
                <a:spcPts val="0"/>
              </a:spcAft>
              <a:buFont typeface="Arial" pitchFamily="34" charset="0"/>
              <a:buNone/>
              <a:defRPr/>
            </a:pPr>
            <a:r>
              <a:rPr lang="en-US" sz="1800" i="1" dirty="0">
                <a:solidFill>
                  <a:srgbClr val="DC6E23"/>
                </a:solidFill>
              </a:rPr>
              <a:t>Contralateral Wedging of shoes without the need for an arch support, 1937. </a:t>
            </a:r>
            <a:endParaRPr lang="en-US" sz="1400" i="1" dirty="0">
              <a:solidFill>
                <a:srgbClr val="DC6E23"/>
              </a:solidFill>
            </a:endParaRPr>
          </a:p>
          <a:p>
            <a:pPr fontAlgn="t">
              <a:spcAft>
                <a:spcPts val="0"/>
              </a:spcAft>
              <a:buFont typeface="Arial" pitchFamily="34" charset="0"/>
              <a:buNone/>
              <a:defRPr/>
            </a:pPr>
            <a:r>
              <a:rPr lang="en-US" b="1" dirty="0"/>
              <a:t>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p:cNvSpPr>
            <a:spLocks noGrp="1"/>
          </p:cNvSpPr>
          <p:nvPr>
            <p:ph type="title"/>
          </p:nvPr>
        </p:nvSpPr>
        <p:spPr>
          <a:xfrm>
            <a:off x="969818" y="277092"/>
            <a:ext cx="7411039" cy="865909"/>
          </a:xfrm>
        </p:spPr>
        <p:txBody>
          <a:bodyPr/>
          <a:lstStyle/>
          <a:p>
            <a:r>
              <a:rPr lang="en-US" sz="4000" dirty="0">
                <a:solidFill>
                  <a:schemeClr val="tx1"/>
                </a:solidFill>
              </a:rPr>
              <a:t>Tissue Stress Approach</a:t>
            </a:r>
          </a:p>
        </p:txBody>
      </p:sp>
      <p:sp>
        <p:nvSpPr>
          <p:cNvPr id="52227" name="Content Placeholder 5"/>
          <p:cNvSpPr>
            <a:spLocks noGrp="1"/>
          </p:cNvSpPr>
          <p:nvPr>
            <p:ph sz="half" idx="2"/>
          </p:nvPr>
        </p:nvSpPr>
        <p:spPr>
          <a:xfrm>
            <a:off x="4724400" y="1143001"/>
            <a:ext cx="4040188" cy="3508772"/>
          </a:xfrm>
        </p:spPr>
        <p:txBody>
          <a:bodyPr>
            <a:normAutofit fontScale="77500" lnSpcReduction="20000"/>
          </a:bodyPr>
          <a:lstStyle/>
          <a:p>
            <a:pPr>
              <a:buFont typeface="Calibri" pitchFamily="34" charset="0"/>
              <a:buAutoNum type="arabicPeriod"/>
            </a:pPr>
            <a:r>
              <a:rPr lang="en-US" sz="1400" b="1" i="1" dirty="0">
                <a:solidFill>
                  <a:srgbClr val="DC6E23"/>
                </a:solidFill>
              </a:rPr>
              <a:t>Fuller EA: </a:t>
            </a:r>
            <a:r>
              <a:rPr lang="en-US" sz="1400" b="1" i="1" u="sng" dirty="0">
                <a:solidFill>
                  <a:srgbClr val="DC6E23"/>
                </a:solidFill>
              </a:rPr>
              <a:t>Center of pressure and its theoretical relationship to foot pathology</a:t>
            </a:r>
            <a:r>
              <a:rPr lang="en-US" sz="1400" b="1" i="1" dirty="0">
                <a:solidFill>
                  <a:srgbClr val="DC6E23"/>
                </a:solidFill>
              </a:rPr>
              <a:t> JAPMA, 89 (6):278-291, 1999.</a:t>
            </a:r>
          </a:p>
          <a:p>
            <a:pPr>
              <a:buFont typeface="Calibri" pitchFamily="34" charset="0"/>
              <a:buAutoNum type="arabicPeriod"/>
            </a:pPr>
            <a:r>
              <a:rPr lang="en-US" sz="1400" b="1" i="1" dirty="0">
                <a:solidFill>
                  <a:srgbClr val="DC6E23"/>
                </a:solidFill>
              </a:rPr>
              <a:t>Fuller EA: </a:t>
            </a:r>
            <a:r>
              <a:rPr lang="en-US" sz="1400" b="1" i="1" u="sng" dirty="0">
                <a:solidFill>
                  <a:srgbClr val="DC6E23"/>
                </a:solidFill>
              </a:rPr>
              <a:t>Reinventing biomechanics</a:t>
            </a:r>
            <a:r>
              <a:rPr lang="en-US" sz="1400" b="1" i="1" dirty="0">
                <a:solidFill>
                  <a:srgbClr val="DC6E23"/>
                </a:solidFill>
              </a:rPr>
              <a:t>. Podiatry Today, 13:(3), December 2000.</a:t>
            </a:r>
          </a:p>
          <a:p>
            <a:pPr>
              <a:buFont typeface="Calibri" pitchFamily="34" charset="0"/>
              <a:buAutoNum type="arabicPeriod"/>
            </a:pPr>
            <a:r>
              <a:rPr lang="en-US" sz="1400" b="1" i="1" dirty="0">
                <a:solidFill>
                  <a:srgbClr val="DC6E23"/>
                </a:solidFill>
              </a:rPr>
              <a:t>Kirby KA: </a:t>
            </a:r>
            <a:r>
              <a:rPr lang="en-US" sz="1400" b="1" i="1" u="sng" dirty="0">
                <a:solidFill>
                  <a:srgbClr val="DC6E23"/>
                </a:solidFill>
              </a:rPr>
              <a:t>Tissue stress approach to mechanical foot therapy</a:t>
            </a:r>
            <a:r>
              <a:rPr lang="en-US" sz="1400" b="1" i="1" dirty="0">
                <a:solidFill>
                  <a:srgbClr val="DC6E23"/>
                </a:solidFill>
              </a:rPr>
              <a:t>. Precision </a:t>
            </a:r>
            <a:r>
              <a:rPr lang="en-US" sz="1400" b="1" i="1" dirty="0" err="1">
                <a:solidFill>
                  <a:srgbClr val="DC6E23"/>
                </a:solidFill>
              </a:rPr>
              <a:t>Intricast</a:t>
            </a:r>
            <a:r>
              <a:rPr lang="en-US" sz="1400" b="1" i="1" dirty="0">
                <a:solidFill>
                  <a:srgbClr val="DC6E23"/>
                </a:solidFill>
              </a:rPr>
              <a:t> Newsletter, February 2002.</a:t>
            </a:r>
          </a:p>
          <a:p>
            <a:pPr>
              <a:buFont typeface="Calibri" pitchFamily="34" charset="0"/>
              <a:buAutoNum type="arabicPeriod"/>
            </a:pPr>
            <a:r>
              <a:rPr lang="en-US" sz="1400" b="1" i="1" dirty="0">
                <a:solidFill>
                  <a:srgbClr val="DC6E23"/>
                </a:solidFill>
              </a:rPr>
              <a:t>Kirby KA: </a:t>
            </a:r>
            <a:r>
              <a:rPr lang="en-US" sz="1400" b="1" i="1" u="sng" dirty="0">
                <a:solidFill>
                  <a:srgbClr val="DC6E23"/>
                </a:solidFill>
              </a:rPr>
              <a:t>The biomechanics of tissue stress</a:t>
            </a:r>
            <a:r>
              <a:rPr lang="en-US" sz="1400" b="1" i="1" dirty="0">
                <a:solidFill>
                  <a:srgbClr val="DC6E23"/>
                </a:solidFill>
              </a:rPr>
              <a:t>. Precision </a:t>
            </a:r>
            <a:r>
              <a:rPr lang="en-US" sz="1400" b="1" i="1" dirty="0" err="1">
                <a:solidFill>
                  <a:srgbClr val="DC6E23"/>
                </a:solidFill>
              </a:rPr>
              <a:t>Intricast</a:t>
            </a:r>
            <a:r>
              <a:rPr lang="en-US" sz="1400" b="1" i="1" dirty="0">
                <a:solidFill>
                  <a:srgbClr val="DC6E23"/>
                </a:solidFill>
              </a:rPr>
              <a:t> Newsletter, Payson, Arizona, March 2002.</a:t>
            </a:r>
          </a:p>
          <a:p>
            <a:pPr>
              <a:buFont typeface="Calibri" pitchFamily="34" charset="0"/>
              <a:buAutoNum type="arabicPeriod"/>
            </a:pPr>
            <a:r>
              <a:rPr lang="en-US" sz="1400" b="1" i="1" dirty="0">
                <a:solidFill>
                  <a:srgbClr val="DC6E23"/>
                </a:solidFill>
              </a:rPr>
              <a:t>Kirby KA: </a:t>
            </a:r>
            <a:r>
              <a:rPr lang="en-US" sz="1400" b="1" i="1" u="sng" dirty="0">
                <a:solidFill>
                  <a:srgbClr val="DC6E23"/>
                </a:solidFill>
              </a:rPr>
              <a:t>Using the tissue stress approach in clinical practice</a:t>
            </a:r>
            <a:r>
              <a:rPr lang="en-US" sz="1400" b="1" i="1" dirty="0">
                <a:solidFill>
                  <a:srgbClr val="DC6E23"/>
                </a:solidFill>
              </a:rPr>
              <a:t>. Precision </a:t>
            </a:r>
            <a:r>
              <a:rPr lang="en-US" sz="1400" b="1" i="1" dirty="0" err="1">
                <a:solidFill>
                  <a:srgbClr val="DC6E23"/>
                </a:solidFill>
              </a:rPr>
              <a:t>Intricast</a:t>
            </a:r>
            <a:r>
              <a:rPr lang="en-US" sz="1400" b="1" i="1" dirty="0">
                <a:solidFill>
                  <a:srgbClr val="DC6E23"/>
                </a:solidFill>
              </a:rPr>
              <a:t> Newsletter, April 2002. </a:t>
            </a:r>
          </a:p>
          <a:p>
            <a:pPr>
              <a:buFont typeface="Calibri" pitchFamily="34" charset="0"/>
              <a:buAutoNum type="arabicPeriod"/>
            </a:pPr>
            <a:r>
              <a:rPr lang="en-US" sz="1400" b="1" i="1" dirty="0">
                <a:solidFill>
                  <a:srgbClr val="DC6E23"/>
                </a:solidFill>
              </a:rPr>
              <a:t>Fuller EA, Kirby KA: </a:t>
            </a:r>
            <a:r>
              <a:rPr lang="en-US" sz="1400" b="1" i="1" u="sng" dirty="0">
                <a:solidFill>
                  <a:srgbClr val="DC6E23"/>
                </a:solidFill>
              </a:rPr>
              <a:t>Subtalar joint equilibrium and tissue stress approach to biomechanical therapy of the foot and lower extremity</a:t>
            </a:r>
            <a:r>
              <a:rPr lang="en-US" sz="1400" b="1" i="1" dirty="0">
                <a:solidFill>
                  <a:srgbClr val="DC6E23"/>
                </a:solidFill>
              </a:rPr>
              <a:t>. In Albert SF, Curran SA (</a:t>
            </a:r>
            <a:r>
              <a:rPr lang="en-US" sz="1400" b="1" i="1" dirty="0" err="1">
                <a:solidFill>
                  <a:srgbClr val="DC6E23"/>
                </a:solidFill>
              </a:rPr>
              <a:t>eds</a:t>
            </a:r>
            <a:r>
              <a:rPr lang="en-US" sz="1400" b="1" i="1" dirty="0">
                <a:solidFill>
                  <a:srgbClr val="DC6E23"/>
                </a:solidFill>
              </a:rPr>
              <a:t>): Biomechanics of the Lower Extremity, </a:t>
            </a:r>
            <a:r>
              <a:rPr lang="en-US" sz="1400" b="1" i="1" dirty="0" err="1">
                <a:solidFill>
                  <a:srgbClr val="DC6E23"/>
                </a:solidFill>
              </a:rPr>
              <a:t>Bipedmed</a:t>
            </a:r>
            <a:r>
              <a:rPr lang="en-US" sz="1400" b="1" i="1" dirty="0">
                <a:solidFill>
                  <a:srgbClr val="DC6E23"/>
                </a:solidFill>
              </a:rPr>
              <a:t>, Denver, 2013, pp. 205-264. </a:t>
            </a:r>
          </a:p>
          <a:p>
            <a:pPr>
              <a:buFont typeface="Calibri" pitchFamily="34" charset="0"/>
              <a:buAutoNum type="arabicPeriod"/>
            </a:pPr>
            <a:endParaRPr lang="en-US" sz="1400" dirty="0"/>
          </a:p>
        </p:txBody>
      </p:sp>
      <p:sp>
        <p:nvSpPr>
          <p:cNvPr id="51204" name="Content Placeholder 8"/>
          <p:cNvSpPr>
            <a:spLocks noGrp="1"/>
          </p:cNvSpPr>
          <p:nvPr>
            <p:ph sz="quarter" idx="4"/>
          </p:nvPr>
        </p:nvSpPr>
        <p:spPr>
          <a:xfrm>
            <a:off x="969818" y="1200150"/>
            <a:ext cx="3605358" cy="2963466"/>
          </a:xfrm>
        </p:spPr>
        <p:txBody>
          <a:bodyPr rtlCol="0">
            <a:normAutofit fontScale="70000" lnSpcReduction="20000"/>
          </a:bodyPr>
          <a:lstStyle/>
          <a:p>
            <a:pPr fontAlgn="auto">
              <a:spcAft>
                <a:spcPts val="0"/>
              </a:spcAft>
              <a:buClr>
                <a:srgbClr val="DC6E23"/>
              </a:buClr>
              <a:buFont typeface="Courier New" pitchFamily="49" charset="0"/>
              <a:buChar char="o"/>
              <a:defRPr/>
            </a:pPr>
            <a:r>
              <a:rPr lang="en-US" sz="2000" b="1" dirty="0">
                <a:solidFill>
                  <a:schemeClr val="tx1"/>
                </a:solidFill>
              </a:rPr>
              <a:t> Identify painful anatomical structures.</a:t>
            </a:r>
          </a:p>
          <a:p>
            <a:pPr fontAlgn="auto">
              <a:spcAft>
                <a:spcPts val="0"/>
              </a:spcAft>
              <a:buClr>
                <a:srgbClr val="DC6E23"/>
              </a:buClr>
              <a:buFont typeface="Courier New" pitchFamily="49" charset="0"/>
              <a:buChar char="o"/>
              <a:defRPr/>
            </a:pPr>
            <a:r>
              <a:rPr lang="en-US" sz="2000" b="1" dirty="0">
                <a:solidFill>
                  <a:schemeClr val="tx1"/>
                </a:solidFill>
              </a:rPr>
              <a:t> Determine structural and/or functional variables that may be  the source of excessive tensile and/or compression forces on the injured structure(s).</a:t>
            </a:r>
          </a:p>
          <a:p>
            <a:pPr fontAlgn="auto">
              <a:spcAft>
                <a:spcPts val="0"/>
              </a:spcAft>
              <a:buClr>
                <a:srgbClr val="DC6E23"/>
              </a:buClr>
              <a:buFont typeface="Courier New" pitchFamily="49" charset="0"/>
              <a:buChar char="o"/>
              <a:defRPr/>
            </a:pPr>
            <a:r>
              <a:rPr lang="en-US" sz="2000" b="1" dirty="0">
                <a:solidFill>
                  <a:schemeClr val="tx1"/>
                </a:solidFill>
              </a:rPr>
              <a:t> Design an orthosis to reduce the magnitude of pathological forces on injured structure(s) that will cause no other pathology or symptoms by transference of force to other  “at-risk” structures.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1205948" y="841514"/>
            <a:ext cx="7606748" cy="3909780"/>
          </a:xfrm>
        </p:spPr>
        <p:txBody>
          <a:bodyPr>
            <a:normAutofit/>
          </a:bodyPr>
          <a:lstStyle/>
          <a:p>
            <a:pPr algn="ctr">
              <a:buFont typeface="Arial" pitchFamily="34" charset="0"/>
              <a:buNone/>
            </a:pPr>
            <a:r>
              <a:rPr lang="en-US" b="1" dirty="0">
                <a:solidFill>
                  <a:srgbClr val="DC6E23"/>
                </a:solidFill>
              </a:rPr>
              <a:t>KINEMATIC PARADIGM </a:t>
            </a:r>
          </a:p>
          <a:p>
            <a:pPr algn="ctr">
              <a:buFont typeface="Arial" pitchFamily="34" charset="0"/>
              <a:buNone/>
            </a:pPr>
            <a:r>
              <a:rPr lang="en-US" sz="1900" dirty="0">
                <a:solidFill>
                  <a:schemeClr val="tx1"/>
                </a:solidFill>
              </a:rPr>
              <a:t>Kinematics: the branch of classical mechanics which describes the </a:t>
            </a:r>
            <a:r>
              <a:rPr lang="en-US" sz="1900" u="sng" dirty="0">
                <a:solidFill>
                  <a:srgbClr val="DC6E23"/>
                </a:solidFill>
              </a:rPr>
              <a:t>motions</a:t>
            </a:r>
            <a:r>
              <a:rPr lang="en-US" sz="1900" dirty="0">
                <a:solidFill>
                  <a:schemeClr val="tx1"/>
                </a:solidFill>
              </a:rPr>
              <a:t> of points, bodies (objects) and systems of bodies (groups of objects) without consideration of the cause of the motions. </a:t>
            </a:r>
          </a:p>
          <a:p>
            <a:pPr algn="ctr">
              <a:buFont typeface="Arial" pitchFamily="34" charset="0"/>
              <a:buNone/>
            </a:pPr>
            <a:endParaRPr lang="en-US" sz="2200" b="1" dirty="0">
              <a:solidFill>
                <a:schemeClr val="tx1"/>
              </a:solidFill>
            </a:endParaRPr>
          </a:p>
          <a:p>
            <a:pPr algn="ctr">
              <a:buFont typeface="Arial" pitchFamily="34" charset="0"/>
              <a:buNone/>
            </a:pPr>
            <a:endParaRPr lang="en-US" sz="2200" b="1" dirty="0">
              <a:solidFill>
                <a:schemeClr val="tx1"/>
              </a:solidFill>
            </a:endParaRPr>
          </a:p>
          <a:p>
            <a:pPr algn="ctr">
              <a:buFont typeface="Arial" pitchFamily="34" charset="0"/>
              <a:buNone/>
            </a:pPr>
            <a:r>
              <a:rPr lang="en-US" b="1" dirty="0">
                <a:solidFill>
                  <a:srgbClr val="DC6E23"/>
                </a:solidFill>
              </a:rPr>
              <a:t>KINETIC PARADIGM </a:t>
            </a:r>
          </a:p>
          <a:p>
            <a:pPr algn="ctr">
              <a:buFont typeface="Arial" pitchFamily="34" charset="0"/>
              <a:buNone/>
            </a:pPr>
            <a:r>
              <a:rPr lang="en-US" sz="1900" dirty="0">
                <a:solidFill>
                  <a:schemeClr val="tx1"/>
                </a:solidFill>
              </a:rPr>
              <a:t>Kinetics: The branch of classical mechanics that deals with the actions of </a:t>
            </a:r>
            <a:r>
              <a:rPr lang="en-US" sz="1900" u="sng" dirty="0">
                <a:solidFill>
                  <a:srgbClr val="DC6E23"/>
                </a:solidFill>
              </a:rPr>
              <a:t>forces</a:t>
            </a:r>
            <a:r>
              <a:rPr lang="en-US" sz="1900" dirty="0">
                <a:solidFill>
                  <a:schemeClr val="tx1"/>
                </a:solidFill>
              </a:rPr>
              <a:t> in producing or changing the motion of masses. </a:t>
            </a:r>
          </a:p>
          <a:p>
            <a:pPr algn="ctr">
              <a:buFont typeface="Arial" pitchFamily="34" charset="0"/>
              <a:buNone/>
            </a:pPr>
            <a:endParaRPr lang="en-US" b="1" dirty="0">
              <a:solidFill>
                <a:srgbClr val="7030A0"/>
              </a:solidFill>
            </a:endParaRPr>
          </a:p>
        </p:txBody>
      </p:sp>
      <p:sp>
        <p:nvSpPr>
          <p:cNvPr id="4" name="Down Arrow 3"/>
          <p:cNvSpPr/>
          <p:nvPr/>
        </p:nvSpPr>
        <p:spPr>
          <a:xfrm>
            <a:off x="4404400" y="2544855"/>
            <a:ext cx="923364" cy="360829"/>
          </a:xfrm>
          <a:prstGeom prst="downArrow">
            <a:avLst/>
          </a:prstGeom>
          <a:solidFill>
            <a:srgbClr val="DC6E2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DC6E23"/>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105035" y="414637"/>
            <a:ext cx="7860061" cy="444345"/>
          </a:xfrm>
        </p:spPr>
        <p:txBody>
          <a:bodyPr rtlCol="0">
            <a:noAutofit/>
          </a:bodyPr>
          <a:lstStyle/>
          <a:p>
            <a:pPr fontAlgn="auto">
              <a:lnSpc>
                <a:spcPct val="100000"/>
              </a:lnSpc>
              <a:spcAft>
                <a:spcPts val="0"/>
              </a:spcAft>
              <a:defRPr/>
            </a:pPr>
            <a:r>
              <a:rPr lang="en-US" sz="2800" dirty="0" err="1">
                <a:solidFill>
                  <a:schemeClr val="tx1"/>
                </a:solidFill>
              </a:rPr>
              <a:t>CoP</a:t>
            </a:r>
            <a:r>
              <a:rPr lang="en-US" sz="2800" dirty="0">
                <a:solidFill>
                  <a:schemeClr val="tx1"/>
                </a:solidFill>
              </a:rPr>
              <a:t> Related to Foot Pathology &amp; Orthotic Prescriptions</a:t>
            </a:r>
          </a:p>
        </p:txBody>
      </p:sp>
      <p:sp>
        <p:nvSpPr>
          <p:cNvPr id="54275" name="Text Placeholder 2"/>
          <p:cNvSpPr>
            <a:spLocks noGrp="1"/>
          </p:cNvSpPr>
          <p:nvPr>
            <p:ph type="body" idx="1"/>
          </p:nvPr>
        </p:nvSpPr>
        <p:spPr>
          <a:xfrm>
            <a:off x="4950361" y="2811908"/>
            <a:ext cx="4192588" cy="1028700"/>
          </a:xfrm>
        </p:spPr>
        <p:txBody>
          <a:bodyPr>
            <a:noAutofit/>
          </a:bodyPr>
          <a:lstStyle/>
          <a:p>
            <a:r>
              <a:rPr lang="en-US" sz="1400" b="0" dirty="0">
                <a:solidFill>
                  <a:schemeClr val="tx1"/>
                </a:solidFill>
              </a:rPr>
              <a:t>“When the </a:t>
            </a:r>
            <a:r>
              <a:rPr lang="en-US" sz="1400" b="0" dirty="0" err="1">
                <a:solidFill>
                  <a:schemeClr val="tx1"/>
                </a:solidFill>
              </a:rPr>
              <a:t>CoP</a:t>
            </a:r>
            <a:r>
              <a:rPr lang="en-US" sz="1400" b="0" dirty="0">
                <a:solidFill>
                  <a:schemeClr val="tx1"/>
                </a:solidFill>
              </a:rPr>
              <a:t> is medial to the STJ axis it will produce a supination moment, when it is positioned laterally it will produce a pronation moment.”</a:t>
            </a:r>
          </a:p>
        </p:txBody>
      </p:sp>
      <p:pic>
        <p:nvPicPr>
          <p:cNvPr id="54276" name="Picture 2"/>
          <p:cNvPicPr>
            <a:picLocks noGrp="1" noChangeAspect="1" noChangeArrowheads="1"/>
          </p:cNvPicPr>
          <p:nvPr>
            <p:ph sz="half" idx="2"/>
          </p:nvPr>
        </p:nvPicPr>
        <p:blipFill>
          <a:blip r:embed="rId2"/>
          <a:srcRect/>
          <a:stretch>
            <a:fillRect/>
          </a:stretch>
        </p:blipFill>
        <p:spPr>
          <a:xfrm>
            <a:off x="1105035" y="1350671"/>
            <a:ext cx="1162050" cy="1362941"/>
          </a:xfrm>
        </p:spPr>
      </p:pic>
      <p:sp>
        <p:nvSpPr>
          <p:cNvPr id="6" name="Content Placeholder 5"/>
          <p:cNvSpPr>
            <a:spLocks noGrp="1"/>
          </p:cNvSpPr>
          <p:nvPr>
            <p:ph sz="quarter" idx="4"/>
          </p:nvPr>
        </p:nvSpPr>
        <p:spPr>
          <a:xfrm>
            <a:off x="1105035" y="1879538"/>
            <a:ext cx="3314566" cy="2498560"/>
          </a:xfrm>
        </p:spPr>
        <p:txBody>
          <a:bodyPr rtlCol="0">
            <a:normAutofit/>
          </a:bodyPr>
          <a:lstStyle/>
          <a:p>
            <a:pPr fontAlgn="auto">
              <a:spcAft>
                <a:spcPts val="0"/>
              </a:spcAft>
              <a:defRPr/>
            </a:pPr>
            <a:endParaRPr lang="en-US" i="1" dirty="0"/>
          </a:p>
          <a:p>
            <a:pPr fontAlgn="auto">
              <a:spcAft>
                <a:spcPts val="0"/>
              </a:spcAft>
              <a:buFont typeface="Arial" pitchFamily="34" charset="0"/>
              <a:buNone/>
              <a:defRPr/>
            </a:pPr>
            <a:endParaRPr lang="en-US" sz="1600" i="1" dirty="0"/>
          </a:p>
          <a:p>
            <a:pPr fontAlgn="auto">
              <a:spcAft>
                <a:spcPts val="0"/>
              </a:spcAft>
              <a:buFont typeface="Arial" pitchFamily="34" charset="0"/>
              <a:buNone/>
              <a:defRPr/>
            </a:pPr>
            <a:endParaRPr lang="en-US" sz="1600" b="1" i="1" dirty="0">
              <a:solidFill>
                <a:schemeClr val="tx1"/>
              </a:solidFill>
            </a:endParaRPr>
          </a:p>
          <a:p>
            <a:pPr fontAlgn="auto">
              <a:spcAft>
                <a:spcPts val="0"/>
              </a:spcAft>
              <a:buFont typeface="Arial" pitchFamily="34" charset="0"/>
              <a:buNone/>
              <a:defRPr/>
            </a:pPr>
            <a:r>
              <a:rPr lang="en-US" sz="1100" b="1" dirty="0">
                <a:solidFill>
                  <a:schemeClr val="tx1"/>
                </a:solidFill>
              </a:rPr>
              <a:t>Eric Fuller, DPM</a:t>
            </a:r>
          </a:p>
          <a:p>
            <a:pPr fontAlgn="auto">
              <a:spcAft>
                <a:spcPts val="0"/>
              </a:spcAft>
              <a:buFont typeface="Arial" pitchFamily="34" charset="0"/>
              <a:buNone/>
              <a:defRPr/>
            </a:pPr>
            <a:r>
              <a:rPr lang="en-US" sz="1600" i="1" dirty="0"/>
              <a:t>	</a:t>
            </a:r>
          </a:p>
          <a:p>
            <a:pPr marL="0" indent="0" fontAlgn="auto">
              <a:spcAft>
                <a:spcPts val="0"/>
              </a:spcAft>
              <a:buFont typeface="Arial" pitchFamily="34" charset="0"/>
              <a:buNone/>
              <a:defRPr/>
            </a:pPr>
            <a:r>
              <a:rPr lang="en-US" sz="1200" i="1" dirty="0">
                <a:solidFill>
                  <a:srgbClr val="DC6E23"/>
                </a:solidFill>
              </a:rPr>
              <a:t>Fuller EA: </a:t>
            </a:r>
            <a:r>
              <a:rPr lang="en-US" sz="1200" i="1" u="sng" dirty="0">
                <a:solidFill>
                  <a:srgbClr val="DC6E23"/>
                </a:solidFill>
              </a:rPr>
              <a:t>Centre of Pressure and it’s theoretical relationship to foot pathology</a:t>
            </a:r>
            <a:r>
              <a:rPr lang="en-US" sz="1200" i="1" dirty="0">
                <a:solidFill>
                  <a:srgbClr val="DC6E23"/>
                </a:solidFill>
              </a:rPr>
              <a:t>, J Am </a:t>
            </a:r>
            <a:r>
              <a:rPr lang="en-US" sz="1200" i="1" dirty="0" err="1">
                <a:solidFill>
                  <a:srgbClr val="DC6E23"/>
                </a:solidFill>
              </a:rPr>
              <a:t>Podiatr</a:t>
            </a:r>
            <a:r>
              <a:rPr lang="en-US" sz="1200" i="1" dirty="0">
                <a:solidFill>
                  <a:srgbClr val="DC6E23"/>
                </a:solidFill>
              </a:rPr>
              <a:t> Med Assoc. 1999 June;89(6):278-91.</a:t>
            </a:r>
            <a:endParaRPr lang="en-US" sz="1200" dirty="0">
              <a:solidFill>
                <a:srgbClr val="DC6E23"/>
              </a:solidFill>
            </a:endParaRPr>
          </a:p>
        </p:txBody>
      </p:sp>
      <p:pic>
        <p:nvPicPr>
          <p:cNvPr id="54278" name="Picture 3"/>
          <p:cNvPicPr>
            <a:picLocks noChangeAspect="1" noChangeArrowheads="1"/>
          </p:cNvPicPr>
          <p:nvPr/>
        </p:nvPicPr>
        <p:blipFill>
          <a:blip r:embed="rId3"/>
          <a:srcRect/>
          <a:stretch>
            <a:fillRect/>
          </a:stretch>
        </p:blipFill>
        <p:spPr bwMode="auto">
          <a:xfrm>
            <a:off x="5467630" y="1397285"/>
            <a:ext cx="2861407" cy="1269714"/>
          </a:xfrm>
          <a:prstGeom prst="rect">
            <a:avLst/>
          </a:prstGeom>
          <a:noFill/>
          <a:ln w="9525">
            <a:noFill/>
            <a:miter lim="800000"/>
            <a:headEnd/>
            <a:tailEnd/>
          </a:ln>
        </p:spPr>
      </p:pic>
      <p:sp>
        <p:nvSpPr>
          <p:cNvPr id="54279" name="Rectangle 8"/>
          <p:cNvSpPr>
            <a:spLocks noChangeArrowheads="1"/>
          </p:cNvSpPr>
          <p:nvPr/>
        </p:nvSpPr>
        <p:spPr bwMode="auto">
          <a:xfrm>
            <a:off x="6068291" y="3602183"/>
            <a:ext cx="477982" cy="769441"/>
          </a:xfrm>
          <a:prstGeom prst="rect">
            <a:avLst/>
          </a:prstGeom>
          <a:noFill/>
          <a:ln w="9525">
            <a:noFill/>
            <a:miter lim="800000"/>
            <a:headEnd/>
            <a:tailEnd/>
          </a:ln>
        </p:spPr>
        <p:txBody>
          <a:bodyPr wrap="square">
            <a:spAutoFit/>
          </a:bodyPr>
          <a:lstStyle/>
          <a:p>
            <a:r>
              <a:rPr lang="en-US" sz="4400" b="1" dirty="0">
                <a:solidFill>
                  <a:srgbClr val="DC6E23"/>
                </a:solidFill>
              </a:rPr>
              <a:t>?</a:t>
            </a:r>
          </a:p>
        </p:txBody>
      </p:sp>
      <p:pic>
        <p:nvPicPr>
          <p:cNvPr id="2" name="Picture 1">
            <a:extLst>
              <a:ext uri="{FF2B5EF4-FFF2-40B4-BE49-F238E27FC236}">
                <a16:creationId xmlns:a16="http://schemas.microsoft.com/office/drawing/2014/main" id="{80A4857B-E2A7-4B57-9A90-A5920A6734DC}"/>
              </a:ext>
            </a:extLst>
          </p:cNvPr>
          <p:cNvPicPr>
            <a:picLocks noChangeAspect="1"/>
          </p:cNvPicPr>
          <p:nvPr/>
        </p:nvPicPr>
        <p:blipFill>
          <a:blip r:embed="rId4"/>
          <a:stretch>
            <a:fillRect/>
          </a:stretch>
        </p:blipFill>
        <p:spPr>
          <a:xfrm rot="905001">
            <a:off x="3091683" y="1071563"/>
            <a:ext cx="1772258" cy="235743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143000" y="234608"/>
            <a:ext cx="6928291" cy="491295"/>
          </a:xfrm>
        </p:spPr>
        <p:txBody>
          <a:bodyPr/>
          <a:lstStyle/>
          <a:p>
            <a:r>
              <a:rPr lang="en-US" sz="2800" dirty="0" err="1">
                <a:solidFill>
                  <a:schemeClr val="tx1"/>
                </a:solidFill>
              </a:rPr>
              <a:t>CoP</a:t>
            </a:r>
            <a:r>
              <a:rPr lang="en-US" sz="2800" dirty="0">
                <a:solidFill>
                  <a:schemeClr val="tx1"/>
                </a:solidFill>
              </a:rPr>
              <a:t> relative to STJ Axis </a:t>
            </a:r>
          </a:p>
        </p:txBody>
      </p:sp>
      <p:sp>
        <p:nvSpPr>
          <p:cNvPr id="55299" name="Content Placeholder 3"/>
          <p:cNvSpPr>
            <a:spLocks noGrp="1"/>
          </p:cNvSpPr>
          <p:nvPr>
            <p:ph sz="half" idx="1"/>
          </p:nvPr>
        </p:nvSpPr>
        <p:spPr>
          <a:xfrm>
            <a:off x="1143000" y="971551"/>
            <a:ext cx="3352800" cy="3623072"/>
          </a:xfrm>
        </p:spPr>
        <p:txBody>
          <a:bodyPr/>
          <a:lstStyle/>
          <a:p>
            <a:r>
              <a:rPr lang="en-US" sz="1800" i="1" dirty="0">
                <a:solidFill>
                  <a:schemeClr val="tx1"/>
                </a:solidFill>
              </a:rPr>
              <a:t>GRF </a:t>
            </a:r>
            <a:r>
              <a:rPr lang="en-US" sz="1800" dirty="0">
                <a:solidFill>
                  <a:schemeClr val="tx1"/>
                </a:solidFill>
              </a:rPr>
              <a:t>is a vector composed of  three force components:</a:t>
            </a:r>
          </a:p>
          <a:p>
            <a:pPr marL="914400" lvl="1" indent="-457200">
              <a:buFont typeface="Calibri" pitchFamily="34" charset="0"/>
              <a:buAutoNum type="arabicPeriod"/>
            </a:pPr>
            <a:r>
              <a:rPr lang="en-US" sz="1600" dirty="0">
                <a:solidFill>
                  <a:schemeClr val="tx1"/>
                </a:solidFill>
              </a:rPr>
              <a:t>Vertical force</a:t>
            </a:r>
          </a:p>
          <a:p>
            <a:pPr marL="914400" lvl="1" indent="-457200">
              <a:buFont typeface="Calibri" pitchFamily="34" charset="0"/>
              <a:buAutoNum type="arabicPeriod"/>
            </a:pPr>
            <a:r>
              <a:rPr lang="en-US" sz="1600" dirty="0">
                <a:solidFill>
                  <a:schemeClr val="tx1"/>
                </a:solidFill>
              </a:rPr>
              <a:t>Anterior-posterior shear</a:t>
            </a:r>
          </a:p>
          <a:p>
            <a:pPr marL="914400" lvl="1" indent="-457200">
              <a:buFont typeface="Calibri" pitchFamily="34" charset="0"/>
              <a:buAutoNum type="arabicPeriod"/>
            </a:pPr>
            <a:r>
              <a:rPr lang="en-US" sz="1600" dirty="0">
                <a:solidFill>
                  <a:schemeClr val="tx1"/>
                </a:solidFill>
              </a:rPr>
              <a:t>Medial-lateral shear</a:t>
            </a:r>
          </a:p>
        </p:txBody>
      </p:sp>
      <p:pic>
        <p:nvPicPr>
          <p:cNvPr id="55300" name="Picture 2"/>
          <p:cNvPicPr>
            <a:picLocks noGrp="1" noChangeAspect="1" noChangeArrowheads="1"/>
          </p:cNvPicPr>
          <p:nvPr>
            <p:ph sz="half" idx="2"/>
          </p:nvPr>
        </p:nvPicPr>
        <p:blipFill>
          <a:blip r:embed="rId2"/>
          <a:srcRect/>
          <a:stretch>
            <a:fillRect/>
          </a:stretch>
        </p:blipFill>
        <p:spPr>
          <a:xfrm>
            <a:off x="1759528" y="2765823"/>
            <a:ext cx="2446338" cy="1828800"/>
          </a:xfrm>
        </p:spPr>
      </p:pic>
      <p:sp>
        <p:nvSpPr>
          <p:cNvPr id="8" name="Content Placeholder 3"/>
          <p:cNvSpPr txBox="1">
            <a:spLocks/>
          </p:cNvSpPr>
          <p:nvPr/>
        </p:nvSpPr>
        <p:spPr bwMode="auto">
          <a:xfrm>
            <a:off x="4572000" y="971551"/>
            <a:ext cx="4038600" cy="3794522"/>
          </a:xfrm>
          <a:prstGeom prst="rect">
            <a:avLst/>
          </a:prstGeom>
          <a:noFill/>
          <a:ln w="9525">
            <a:noFill/>
            <a:miter lim="800000"/>
            <a:headEnd/>
            <a:tailEnd/>
          </a:ln>
        </p:spPr>
        <p:txBody>
          <a:bodyPr/>
          <a:lstStyle/>
          <a:p>
            <a:pPr marL="342900" indent="-342900" eaLnBrk="0" hangingPunct="0">
              <a:spcBef>
                <a:spcPct val="20000"/>
              </a:spcBef>
              <a:buClr>
                <a:srgbClr val="DC6E23"/>
              </a:buClr>
              <a:buFont typeface="Courier New" pitchFamily="49" charset="0"/>
              <a:buChar char="o"/>
              <a:defRPr/>
            </a:pPr>
            <a:r>
              <a:rPr lang="en-US" sz="2000" dirty="0">
                <a:latin typeface="+mn-lt"/>
                <a:cs typeface="+mn-cs"/>
              </a:rPr>
              <a:t>The net GRF vector has:</a:t>
            </a:r>
          </a:p>
          <a:p>
            <a:pPr marL="800100" lvl="1" indent="-342900" eaLnBrk="0" hangingPunct="0">
              <a:spcBef>
                <a:spcPct val="20000"/>
              </a:spcBef>
              <a:buClr>
                <a:srgbClr val="DC6E23"/>
              </a:buClr>
              <a:buFont typeface="Courier New" pitchFamily="49" charset="0"/>
              <a:buChar char="o"/>
              <a:defRPr/>
            </a:pPr>
            <a:r>
              <a:rPr lang="en-US" sz="2000" b="1" dirty="0">
                <a:latin typeface="+mn-lt"/>
                <a:cs typeface="+mn-cs"/>
              </a:rPr>
              <a:t>Point of application (</a:t>
            </a:r>
            <a:r>
              <a:rPr lang="en-US" sz="2000" b="1" dirty="0" err="1">
                <a:latin typeface="+mn-lt"/>
                <a:cs typeface="+mn-cs"/>
              </a:rPr>
              <a:t>CoP</a:t>
            </a:r>
            <a:r>
              <a:rPr lang="en-US" sz="2000" b="1" dirty="0">
                <a:latin typeface="+mn-lt"/>
                <a:cs typeface="+mn-cs"/>
              </a:rPr>
              <a:t>)</a:t>
            </a:r>
          </a:p>
          <a:p>
            <a:pPr marL="800100" lvl="1" indent="-342900" eaLnBrk="0" hangingPunct="0">
              <a:spcBef>
                <a:spcPct val="20000"/>
              </a:spcBef>
              <a:buClr>
                <a:srgbClr val="DC6E23"/>
              </a:buClr>
              <a:buFont typeface="Courier New" pitchFamily="49" charset="0"/>
              <a:buChar char="o"/>
              <a:defRPr/>
            </a:pPr>
            <a:r>
              <a:rPr lang="en-US" sz="2000" b="1" u="sng" dirty="0">
                <a:solidFill>
                  <a:srgbClr val="DC6E23"/>
                </a:solidFill>
                <a:latin typeface="+mn-lt"/>
                <a:cs typeface="+mn-cs"/>
              </a:rPr>
              <a:t>Line of action</a:t>
            </a:r>
          </a:p>
          <a:p>
            <a:pPr marL="800100" lvl="1" indent="-342900" eaLnBrk="0" hangingPunct="0">
              <a:spcBef>
                <a:spcPct val="20000"/>
              </a:spcBef>
              <a:buClr>
                <a:srgbClr val="DC6E23"/>
              </a:buClr>
              <a:buFont typeface="Courier New" pitchFamily="49" charset="0"/>
              <a:buChar char="o"/>
              <a:defRPr/>
            </a:pPr>
            <a:r>
              <a:rPr lang="en-US" sz="2000" dirty="0">
                <a:latin typeface="+mn-lt"/>
                <a:cs typeface="+mn-cs"/>
              </a:rPr>
              <a:t>Magnitude</a:t>
            </a:r>
          </a:p>
          <a:p>
            <a:pPr marL="342900" indent="-342900" eaLnBrk="0" hangingPunct="0">
              <a:spcBef>
                <a:spcPct val="20000"/>
              </a:spcBef>
              <a:buClr>
                <a:srgbClr val="DC6E23"/>
              </a:buClr>
              <a:buFont typeface="Courier New" pitchFamily="49" charset="0"/>
              <a:buChar char="o"/>
              <a:defRPr/>
            </a:pPr>
            <a:r>
              <a:rPr lang="en-US" sz="2000" dirty="0">
                <a:latin typeface="+mn-lt"/>
                <a:cs typeface="+mn-cs"/>
              </a:rPr>
              <a:t>The position and magnitude of the vector (</a:t>
            </a:r>
            <a:r>
              <a:rPr lang="en-US" sz="2000" b="1" u="sng" dirty="0">
                <a:latin typeface="+mn-lt"/>
                <a:cs typeface="+mn-cs"/>
              </a:rPr>
              <a:t>not just the point of application</a:t>
            </a:r>
            <a:r>
              <a:rPr lang="en-US" sz="2000" dirty="0">
                <a:latin typeface="+mn-lt"/>
                <a:cs typeface="+mn-cs"/>
              </a:rPr>
              <a:t>) relative to a joint axis will determine the moment acting across the joint.</a:t>
            </a:r>
          </a:p>
          <a:p>
            <a:pPr marL="800100" lvl="1" indent="-342900" eaLnBrk="0" hangingPunct="0">
              <a:spcBef>
                <a:spcPct val="20000"/>
              </a:spcBef>
              <a:defRPr/>
            </a:pPr>
            <a:endParaRPr lang="en-US" sz="2400" dirty="0">
              <a:latin typeface="+mn-lt"/>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191490" y="480256"/>
            <a:ext cx="6879801" cy="461853"/>
          </a:xfrm>
        </p:spPr>
        <p:txBody>
          <a:bodyPr/>
          <a:lstStyle/>
          <a:p>
            <a:r>
              <a:rPr lang="en-US" sz="2800" dirty="0" err="1">
                <a:solidFill>
                  <a:schemeClr val="tx1"/>
                </a:solidFill>
              </a:rPr>
              <a:t>CoP</a:t>
            </a:r>
            <a:r>
              <a:rPr lang="en-US" sz="2800" dirty="0">
                <a:solidFill>
                  <a:schemeClr val="tx1"/>
                </a:solidFill>
              </a:rPr>
              <a:t> relative to STJ Axis </a:t>
            </a:r>
          </a:p>
        </p:txBody>
      </p:sp>
      <p:sp>
        <p:nvSpPr>
          <p:cNvPr id="56323" name="Content Placeholder 2"/>
          <p:cNvSpPr>
            <a:spLocks noGrp="1"/>
          </p:cNvSpPr>
          <p:nvPr>
            <p:ph sz="half" idx="1"/>
          </p:nvPr>
        </p:nvSpPr>
        <p:spPr>
          <a:xfrm>
            <a:off x="1191490" y="1143000"/>
            <a:ext cx="3304309" cy="2686050"/>
          </a:xfrm>
        </p:spPr>
        <p:txBody>
          <a:bodyPr>
            <a:normAutofit/>
          </a:bodyPr>
          <a:lstStyle/>
          <a:p>
            <a:r>
              <a:rPr lang="en-US" sz="1800" dirty="0">
                <a:solidFill>
                  <a:schemeClr val="tx1"/>
                </a:solidFill>
              </a:rPr>
              <a:t>Even if we could map the trajectory of the </a:t>
            </a:r>
            <a:r>
              <a:rPr lang="en-US" sz="1800" dirty="0" err="1">
                <a:solidFill>
                  <a:schemeClr val="tx1"/>
                </a:solidFill>
              </a:rPr>
              <a:t>CoP</a:t>
            </a:r>
            <a:r>
              <a:rPr lang="en-US" sz="1800" dirty="0">
                <a:solidFill>
                  <a:schemeClr val="tx1"/>
                </a:solidFill>
              </a:rPr>
              <a:t> relative to the STJ axis during gait we could not establish if the </a:t>
            </a:r>
            <a:r>
              <a:rPr lang="en-US" sz="1800" dirty="0">
                <a:solidFill>
                  <a:srgbClr val="DC6E23"/>
                </a:solidFill>
              </a:rPr>
              <a:t>vector line of action</a:t>
            </a:r>
            <a:r>
              <a:rPr lang="en-US" sz="1800" dirty="0">
                <a:solidFill>
                  <a:schemeClr val="tx1"/>
                </a:solidFill>
              </a:rPr>
              <a:t> falls medial or lateral to the axis.</a:t>
            </a:r>
          </a:p>
        </p:txBody>
      </p:sp>
      <p:sp>
        <p:nvSpPr>
          <p:cNvPr id="56324" name="Content Placeholder 3"/>
          <p:cNvSpPr>
            <a:spLocks noGrp="1"/>
          </p:cNvSpPr>
          <p:nvPr>
            <p:ph sz="half" idx="2"/>
          </p:nvPr>
        </p:nvSpPr>
        <p:spPr>
          <a:xfrm>
            <a:off x="4849090" y="1143000"/>
            <a:ext cx="3837710" cy="2628900"/>
          </a:xfrm>
        </p:spPr>
        <p:txBody>
          <a:bodyPr>
            <a:normAutofit/>
          </a:bodyPr>
          <a:lstStyle/>
          <a:p>
            <a:r>
              <a:rPr lang="en-US" sz="1800" dirty="0">
                <a:solidFill>
                  <a:srgbClr val="020000"/>
                </a:solidFill>
              </a:rPr>
              <a:t>If an orthosis produces a medial shift in the </a:t>
            </a:r>
            <a:r>
              <a:rPr lang="en-US" sz="1800" dirty="0" err="1">
                <a:solidFill>
                  <a:srgbClr val="020000"/>
                </a:solidFill>
              </a:rPr>
              <a:t>CoP</a:t>
            </a:r>
            <a:r>
              <a:rPr lang="en-US" sz="1800" dirty="0">
                <a:solidFill>
                  <a:srgbClr val="020000"/>
                </a:solidFill>
              </a:rPr>
              <a:t> at the plantar heel, all we can say is that it has the potential to increase in the supination moment around the STJ axis</a:t>
            </a:r>
            <a:r>
              <a:rPr lang="en-US" sz="2000" dirty="0">
                <a:solidFill>
                  <a:srgbClr val="020000"/>
                </a:solidFill>
              </a:rPr>
              <a:t>. </a:t>
            </a:r>
          </a:p>
        </p:txBody>
      </p:sp>
      <p:pic>
        <p:nvPicPr>
          <p:cNvPr id="56325" name="Picture 2"/>
          <p:cNvPicPr>
            <a:picLocks noChangeAspect="1" noChangeArrowheads="1"/>
          </p:cNvPicPr>
          <p:nvPr/>
        </p:nvPicPr>
        <p:blipFill>
          <a:blip r:embed="rId2"/>
          <a:srcRect/>
          <a:stretch>
            <a:fillRect/>
          </a:stretch>
        </p:blipFill>
        <p:spPr bwMode="auto">
          <a:xfrm>
            <a:off x="5686736" y="3087718"/>
            <a:ext cx="2211373" cy="1368363"/>
          </a:xfrm>
          <a:prstGeom prst="rect">
            <a:avLst/>
          </a:prstGeom>
          <a:noFill/>
          <a:ln w="9525">
            <a:noFill/>
            <a:miter lim="800000"/>
            <a:headEnd/>
            <a:tailEnd/>
          </a:ln>
        </p:spPr>
      </p:pic>
      <p:sp>
        <p:nvSpPr>
          <p:cNvPr id="56326" name="TextBox 5"/>
          <p:cNvSpPr txBox="1">
            <a:spLocks noChangeArrowheads="1"/>
          </p:cNvSpPr>
          <p:nvPr/>
        </p:nvSpPr>
        <p:spPr bwMode="auto">
          <a:xfrm>
            <a:off x="1191490" y="3511826"/>
            <a:ext cx="3657600" cy="830997"/>
          </a:xfrm>
          <a:prstGeom prst="rect">
            <a:avLst/>
          </a:prstGeom>
          <a:noFill/>
          <a:ln w="9525">
            <a:noFill/>
            <a:miter lim="800000"/>
            <a:headEnd/>
            <a:tailEnd/>
          </a:ln>
        </p:spPr>
        <p:txBody>
          <a:bodyPr>
            <a:spAutoFit/>
          </a:bodyPr>
          <a:lstStyle/>
          <a:p>
            <a:r>
              <a:rPr lang="en-US" sz="1200" i="1" dirty="0">
                <a:solidFill>
                  <a:srgbClr val="DC6E23"/>
                </a:solidFill>
              </a:rPr>
              <a:t>Spooner SK, Smith DK, Kirby KA: </a:t>
            </a:r>
            <a:r>
              <a:rPr lang="en-US" sz="1200" i="1" u="sng" dirty="0">
                <a:solidFill>
                  <a:srgbClr val="DC6E23"/>
                </a:solidFill>
              </a:rPr>
              <a:t>In-shoe pressure measurement and foot orthosis research: a giant leap forward or a step too far?</a:t>
            </a:r>
            <a:r>
              <a:rPr lang="en-US" sz="1200" i="1" dirty="0">
                <a:solidFill>
                  <a:srgbClr val="DC6E23"/>
                </a:solidFill>
              </a:rPr>
              <a:t>  J Am </a:t>
            </a:r>
            <a:r>
              <a:rPr lang="en-US" sz="1200" i="1" dirty="0" err="1">
                <a:solidFill>
                  <a:srgbClr val="DC6E23"/>
                </a:solidFill>
              </a:rPr>
              <a:t>Podiatr</a:t>
            </a:r>
            <a:r>
              <a:rPr lang="en-US" sz="1200" i="1" dirty="0">
                <a:solidFill>
                  <a:srgbClr val="DC6E23"/>
                </a:solidFill>
              </a:rPr>
              <a:t> med Assoc. 2010 Nov-Dec;100(6):518-29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066800" y="357809"/>
            <a:ext cx="7004491" cy="517271"/>
          </a:xfrm>
        </p:spPr>
        <p:txBody>
          <a:bodyPr/>
          <a:lstStyle/>
          <a:p>
            <a:r>
              <a:rPr lang="en-US" sz="2800" dirty="0">
                <a:solidFill>
                  <a:srgbClr val="020000"/>
                </a:solidFill>
              </a:rPr>
              <a:t>Kinetic Approach to Rx Writing</a:t>
            </a:r>
          </a:p>
        </p:txBody>
      </p:sp>
      <p:sp>
        <p:nvSpPr>
          <p:cNvPr id="57347" name="Content Placeholder 2"/>
          <p:cNvSpPr>
            <a:spLocks noGrp="1"/>
          </p:cNvSpPr>
          <p:nvPr>
            <p:ph sz="half" idx="1"/>
          </p:nvPr>
        </p:nvSpPr>
        <p:spPr>
          <a:xfrm>
            <a:off x="1066800" y="1013791"/>
            <a:ext cx="3581400" cy="3580832"/>
          </a:xfrm>
        </p:spPr>
        <p:txBody>
          <a:bodyPr>
            <a:normAutofit/>
          </a:bodyPr>
          <a:lstStyle/>
          <a:p>
            <a:pPr>
              <a:lnSpc>
                <a:spcPct val="100000"/>
              </a:lnSpc>
              <a:buClr>
                <a:srgbClr val="DC6E23"/>
              </a:buClr>
              <a:buFont typeface="Courier New" pitchFamily="49" charset="0"/>
              <a:buChar char="o"/>
            </a:pPr>
            <a:r>
              <a:rPr lang="en-US" sz="1600" b="1" dirty="0">
                <a:solidFill>
                  <a:srgbClr val="020000"/>
                </a:solidFill>
              </a:rPr>
              <a:t> </a:t>
            </a:r>
            <a:r>
              <a:rPr lang="en-US" sz="1600" dirty="0">
                <a:solidFill>
                  <a:srgbClr val="020000"/>
                </a:solidFill>
              </a:rPr>
              <a:t>Forget motion “control” and arch support.</a:t>
            </a:r>
          </a:p>
          <a:p>
            <a:pPr>
              <a:lnSpc>
                <a:spcPct val="100000"/>
              </a:lnSpc>
              <a:buClr>
                <a:srgbClr val="DC6E23"/>
              </a:buClr>
              <a:buFont typeface="Courier New" pitchFamily="49" charset="0"/>
              <a:buChar char="o"/>
            </a:pPr>
            <a:r>
              <a:rPr lang="en-US" sz="1600" dirty="0">
                <a:solidFill>
                  <a:srgbClr val="020000"/>
                </a:solidFill>
              </a:rPr>
              <a:t> Kinetically, an orthosis can only achieve three mechanical effects:</a:t>
            </a:r>
          </a:p>
          <a:p>
            <a:pPr marL="342900" indent="-342900">
              <a:lnSpc>
                <a:spcPct val="100000"/>
              </a:lnSpc>
              <a:buClr>
                <a:srgbClr val="DC6E23"/>
              </a:buClr>
              <a:buFont typeface="+mj-lt"/>
              <a:buAutoNum type="arabicPeriod"/>
            </a:pPr>
            <a:r>
              <a:rPr lang="en-US" sz="1600" dirty="0">
                <a:solidFill>
                  <a:srgbClr val="020000"/>
                </a:solidFill>
              </a:rPr>
              <a:t> </a:t>
            </a:r>
            <a:r>
              <a:rPr lang="en-US" sz="1400" dirty="0">
                <a:solidFill>
                  <a:srgbClr val="020000"/>
                </a:solidFill>
              </a:rPr>
              <a:t>Alter the magnitude of GRF</a:t>
            </a:r>
          </a:p>
          <a:p>
            <a:pPr marL="342900" indent="-342900">
              <a:lnSpc>
                <a:spcPct val="100000"/>
              </a:lnSpc>
              <a:buClr>
                <a:srgbClr val="DC6E23"/>
              </a:buClr>
              <a:buFont typeface="+mj-lt"/>
              <a:buAutoNum type="arabicPeriod"/>
            </a:pPr>
            <a:r>
              <a:rPr lang="en-US" sz="1400" dirty="0">
                <a:solidFill>
                  <a:srgbClr val="020000"/>
                </a:solidFill>
              </a:rPr>
              <a:t> Alter the direction of the vector of GRF</a:t>
            </a:r>
          </a:p>
          <a:p>
            <a:pPr marL="342900" indent="-342900">
              <a:lnSpc>
                <a:spcPct val="100000"/>
              </a:lnSpc>
              <a:buClr>
                <a:srgbClr val="DC6E23"/>
              </a:buClr>
              <a:buFont typeface="+mj-lt"/>
              <a:buAutoNum type="arabicPeriod"/>
            </a:pPr>
            <a:r>
              <a:rPr lang="en-US" sz="1400" dirty="0">
                <a:solidFill>
                  <a:srgbClr val="020000"/>
                </a:solidFill>
              </a:rPr>
              <a:t> Alter the temporal pattern of GRFs</a:t>
            </a:r>
          </a:p>
          <a:p>
            <a:pPr>
              <a:lnSpc>
                <a:spcPct val="100000"/>
              </a:lnSpc>
              <a:buClr>
                <a:srgbClr val="DC6E23"/>
              </a:buClr>
            </a:pPr>
            <a:endParaRPr lang="en-US" sz="1600" dirty="0">
              <a:solidFill>
                <a:srgbClr val="DC6E23"/>
              </a:solidFill>
            </a:endParaRPr>
          </a:p>
          <a:p>
            <a:pPr>
              <a:lnSpc>
                <a:spcPct val="100000"/>
              </a:lnSpc>
              <a:buClr>
                <a:srgbClr val="DC6E23"/>
              </a:buClr>
            </a:pPr>
            <a:r>
              <a:rPr lang="en-US" sz="1600" dirty="0">
                <a:solidFill>
                  <a:srgbClr val="DC6E23"/>
                </a:solidFill>
              </a:rPr>
              <a:t>An associated joint kinematic response </a:t>
            </a:r>
            <a:r>
              <a:rPr lang="en-US" sz="1600" u="sng" dirty="0">
                <a:solidFill>
                  <a:srgbClr val="DC6E23"/>
                </a:solidFill>
              </a:rPr>
              <a:t>may or may not occur</a:t>
            </a:r>
            <a:r>
              <a:rPr lang="en-US" sz="1600" dirty="0">
                <a:solidFill>
                  <a:srgbClr val="DC6E23"/>
                </a:solidFill>
              </a:rPr>
              <a:t>.</a:t>
            </a:r>
          </a:p>
        </p:txBody>
      </p:sp>
      <p:sp>
        <p:nvSpPr>
          <p:cNvPr id="57348" name="Content Placeholder 3"/>
          <p:cNvSpPr>
            <a:spLocks noGrp="1"/>
          </p:cNvSpPr>
          <p:nvPr>
            <p:ph sz="half" idx="2"/>
          </p:nvPr>
        </p:nvSpPr>
        <p:spPr>
          <a:xfrm>
            <a:off x="5039896" y="1013791"/>
            <a:ext cx="3521742" cy="3954743"/>
          </a:xfrm>
        </p:spPr>
        <p:txBody>
          <a:bodyPr>
            <a:noAutofit/>
          </a:bodyPr>
          <a:lstStyle/>
          <a:p>
            <a:r>
              <a:rPr lang="en-US" sz="1400" b="1" dirty="0">
                <a:solidFill>
                  <a:srgbClr val="DC6E23"/>
                </a:solidFill>
              </a:rPr>
              <a:t>Only three orthotic design options matter:</a:t>
            </a:r>
          </a:p>
          <a:p>
            <a:pPr marL="457200" indent="-457200">
              <a:lnSpc>
                <a:spcPct val="100000"/>
              </a:lnSpc>
              <a:buClr>
                <a:srgbClr val="DC6E23"/>
              </a:buClr>
              <a:buAutoNum type="arabicPeriod"/>
            </a:pPr>
            <a:r>
              <a:rPr lang="en-US" sz="1400" dirty="0">
                <a:solidFill>
                  <a:srgbClr val="020000"/>
                </a:solidFill>
              </a:rPr>
              <a:t>The surface geometry of the orthosis.</a:t>
            </a:r>
          </a:p>
          <a:p>
            <a:pPr marL="457200" indent="-457200">
              <a:lnSpc>
                <a:spcPct val="100000"/>
              </a:lnSpc>
              <a:buClr>
                <a:srgbClr val="DC6E23"/>
              </a:buClr>
              <a:buAutoNum type="arabicPeriod"/>
            </a:pPr>
            <a:r>
              <a:rPr lang="en-US" sz="1400" dirty="0">
                <a:solidFill>
                  <a:srgbClr val="020000"/>
                </a:solidFill>
              </a:rPr>
              <a:t>The load deformation characteristics (stiffness) of the orthosis.</a:t>
            </a:r>
          </a:p>
          <a:p>
            <a:pPr marL="457200" indent="-457200">
              <a:lnSpc>
                <a:spcPct val="100000"/>
              </a:lnSpc>
              <a:buClr>
                <a:srgbClr val="DC6E23"/>
              </a:buClr>
              <a:buAutoNum type="arabicPeriod"/>
            </a:pPr>
            <a:r>
              <a:rPr lang="en-US" sz="1400" dirty="0">
                <a:solidFill>
                  <a:srgbClr val="020000"/>
                </a:solidFill>
              </a:rPr>
              <a:t>The frictional properties at the orthosis/ foot interface.</a:t>
            </a:r>
          </a:p>
        </p:txBody>
      </p:sp>
      <p:pic>
        <p:nvPicPr>
          <p:cNvPr id="57349" name="Picture 2"/>
          <p:cNvPicPr>
            <a:picLocks noChangeAspect="1" noChangeArrowheads="1"/>
          </p:cNvPicPr>
          <p:nvPr/>
        </p:nvPicPr>
        <p:blipFill>
          <a:blip r:embed="rId3"/>
          <a:srcRect/>
          <a:stretch>
            <a:fillRect/>
          </a:stretch>
        </p:blipFill>
        <p:spPr bwMode="auto">
          <a:xfrm>
            <a:off x="5910470" y="3017307"/>
            <a:ext cx="1813568" cy="1355676"/>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170709" y="375302"/>
            <a:ext cx="7324591" cy="527805"/>
          </a:xfrm>
        </p:spPr>
        <p:txBody>
          <a:bodyPr rtlCol="0">
            <a:noAutofit/>
          </a:bodyPr>
          <a:lstStyle/>
          <a:p>
            <a:pPr fontAlgn="auto">
              <a:lnSpc>
                <a:spcPct val="100000"/>
              </a:lnSpc>
              <a:spcAft>
                <a:spcPts val="0"/>
              </a:spcAft>
              <a:defRPr/>
            </a:pPr>
            <a:r>
              <a:rPr lang="en-US" sz="2800" dirty="0">
                <a:solidFill>
                  <a:schemeClr val="tx1"/>
                </a:solidFill>
              </a:rPr>
              <a:t>Kinematic response at  the foot-orthosis interface</a:t>
            </a:r>
          </a:p>
        </p:txBody>
      </p:sp>
      <p:sp>
        <p:nvSpPr>
          <p:cNvPr id="57347" name="Content Placeholder 2"/>
          <p:cNvSpPr>
            <a:spLocks noGrp="1"/>
          </p:cNvSpPr>
          <p:nvPr>
            <p:ph idx="1"/>
          </p:nvPr>
        </p:nvSpPr>
        <p:spPr>
          <a:xfrm>
            <a:off x="1246909" y="1246909"/>
            <a:ext cx="3747655" cy="3347714"/>
          </a:xfrm>
        </p:spPr>
        <p:txBody>
          <a:bodyPr rtlCol="0">
            <a:noAutofit/>
          </a:bodyPr>
          <a:lstStyle/>
          <a:p>
            <a:pPr fontAlgn="auto">
              <a:spcAft>
                <a:spcPts val="0"/>
              </a:spcAft>
              <a:defRPr/>
            </a:pPr>
            <a:r>
              <a:rPr lang="en-US" sz="1400" dirty="0">
                <a:solidFill>
                  <a:schemeClr val="tx1"/>
                </a:solidFill>
              </a:rPr>
              <a:t>“Under loading, all areas of the foot-orthosis interface will undergo displacement to a greater or lesser degree. Hooke's Law - "reaction" force = -k X , where k=stiffness and X = displacement.  Since displacement is a kinematic variable, there is always a kinematic change when wearing foot orthosis at the foot-orthosis interface, we've just been looking in the wrong place." </a:t>
            </a:r>
          </a:p>
          <a:p>
            <a:pPr fontAlgn="auto">
              <a:spcAft>
                <a:spcPts val="0"/>
              </a:spcAft>
              <a:defRPr/>
            </a:pPr>
            <a:endParaRPr lang="en-US" sz="1400" dirty="0">
              <a:solidFill>
                <a:schemeClr val="tx1"/>
              </a:solidFill>
            </a:endParaRPr>
          </a:p>
          <a:p>
            <a:pPr fontAlgn="auto">
              <a:spcAft>
                <a:spcPts val="0"/>
              </a:spcAft>
              <a:buFont typeface="Arial" charset="0"/>
              <a:buNone/>
              <a:defRPr/>
            </a:pPr>
            <a:r>
              <a:rPr lang="en-US" sz="1400" dirty="0">
                <a:solidFill>
                  <a:schemeClr val="tx1"/>
                </a:solidFill>
              </a:rPr>
              <a:t>		</a:t>
            </a:r>
            <a:r>
              <a:rPr lang="en-US" sz="1200" dirty="0">
                <a:solidFill>
                  <a:schemeClr val="tx1"/>
                </a:solidFill>
              </a:rPr>
              <a:t>                          -- </a:t>
            </a:r>
            <a:r>
              <a:rPr lang="en-US" sz="1200" i="1" dirty="0">
                <a:solidFill>
                  <a:schemeClr val="tx1"/>
                </a:solidFill>
              </a:rPr>
              <a:t>Dr. Simon Spooner </a:t>
            </a:r>
          </a:p>
          <a:p>
            <a:pPr fontAlgn="auto">
              <a:spcAft>
                <a:spcPts val="0"/>
              </a:spcAft>
              <a:buFont typeface="Arial" charset="0"/>
              <a:buNone/>
              <a:defRPr/>
            </a:pPr>
            <a:r>
              <a:rPr lang="en-US" sz="1200" i="1" dirty="0">
                <a:solidFill>
                  <a:schemeClr val="tx1"/>
                </a:solidFill>
              </a:rPr>
              <a:t>                        Personal  Communication, 10.10.13 </a:t>
            </a:r>
          </a:p>
        </p:txBody>
      </p:sp>
      <p:pic>
        <p:nvPicPr>
          <p:cNvPr id="58372" name="Picture 4" descr="http://tranquiltherapeuticsolutions.com/wp-content/uploads/2011/09/custom-orthotics.jpg"/>
          <p:cNvPicPr>
            <a:picLocks noChangeAspect="1" noChangeArrowheads="1"/>
          </p:cNvPicPr>
          <p:nvPr/>
        </p:nvPicPr>
        <p:blipFill>
          <a:blip r:embed="rId2"/>
          <a:srcRect/>
          <a:stretch>
            <a:fillRect/>
          </a:stretch>
        </p:blipFill>
        <p:spPr bwMode="auto">
          <a:xfrm>
            <a:off x="5147262" y="1943100"/>
            <a:ext cx="3348038" cy="154305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5"/>
          <p:cNvSpPr>
            <a:spLocks noGrp="1"/>
          </p:cNvSpPr>
          <p:nvPr>
            <p:ph type="title"/>
          </p:nvPr>
        </p:nvSpPr>
        <p:spPr>
          <a:xfrm>
            <a:off x="1253836" y="375302"/>
            <a:ext cx="7241464" cy="527805"/>
          </a:xfrm>
        </p:spPr>
        <p:txBody>
          <a:bodyPr/>
          <a:lstStyle/>
          <a:p>
            <a:r>
              <a:rPr lang="en-US" sz="2800" dirty="0">
                <a:solidFill>
                  <a:schemeClr val="tx1"/>
                </a:solidFill>
              </a:rPr>
              <a:t>Preferred Movement Pathway Model</a:t>
            </a:r>
          </a:p>
        </p:txBody>
      </p:sp>
      <p:sp>
        <p:nvSpPr>
          <p:cNvPr id="5" name="Content Placeholder 2"/>
          <p:cNvSpPr>
            <a:spLocks noGrp="1"/>
          </p:cNvSpPr>
          <p:nvPr>
            <p:ph idx="1"/>
          </p:nvPr>
        </p:nvSpPr>
        <p:spPr>
          <a:xfrm>
            <a:off x="1253836" y="1028701"/>
            <a:ext cx="7432964" cy="3565922"/>
          </a:xfrm>
        </p:spPr>
        <p:txBody>
          <a:bodyPr rtlCol="0">
            <a:normAutofit/>
          </a:bodyPr>
          <a:lstStyle/>
          <a:p>
            <a:pPr marL="0" lvl="2" indent="0" fontAlgn="auto">
              <a:spcAft>
                <a:spcPts val="0"/>
              </a:spcAft>
              <a:buFont typeface="Arial" charset="0"/>
              <a:buNone/>
              <a:defRPr/>
            </a:pPr>
            <a:r>
              <a:rPr lang="en-US" sz="1700" i="1" dirty="0">
                <a:solidFill>
                  <a:schemeClr val="tx1"/>
                </a:solidFill>
              </a:rPr>
              <a:t>Dr. Nigg again:  "</a:t>
            </a:r>
            <a:r>
              <a:rPr lang="en-US" sz="1700" dirty="0">
                <a:solidFill>
                  <a:schemeClr val="tx1"/>
                </a:solidFill>
              </a:rPr>
              <a:t>Experimental evidence suggests that the concept of "aligning the skeleton" with shoes, inserts, and orthotics should be reconsidered. They produce only small, not systematic, and </a:t>
            </a:r>
            <a:r>
              <a:rPr lang="en-US" sz="1700" u="sng" dirty="0">
                <a:solidFill>
                  <a:schemeClr val="tx1"/>
                </a:solidFill>
              </a:rPr>
              <a:t>subject-specific</a:t>
            </a:r>
            <a:r>
              <a:rPr lang="en-US" sz="1700" dirty="0">
                <a:solidFill>
                  <a:schemeClr val="tx1"/>
                </a:solidFill>
              </a:rPr>
              <a:t> changes of foot and leg movement.  A new paradigm for movement control for the lower extremities proposes that forces acting on the foot during the stance phase act as an input signal producing a muscle reaction. The cost function used in this adaptation process is to maintain a preferred joint movement path for a given movement task.“ </a:t>
            </a:r>
          </a:p>
          <a:p>
            <a:pPr marL="0" lvl="2" indent="0" fontAlgn="auto">
              <a:spcAft>
                <a:spcPts val="0"/>
              </a:spcAft>
              <a:buFont typeface="Arial" charset="0"/>
              <a:buNone/>
              <a:defRPr/>
            </a:pPr>
            <a:endParaRPr lang="en-US" i="1" dirty="0">
              <a:solidFill>
                <a:schemeClr val="bg1">
                  <a:lumMod val="50000"/>
                </a:schemeClr>
              </a:solidFill>
            </a:endParaRPr>
          </a:p>
          <a:p>
            <a:pPr marL="0" lvl="1" indent="0" algn="ctr" fontAlgn="auto">
              <a:spcAft>
                <a:spcPts val="0"/>
              </a:spcAft>
              <a:buFont typeface="Arial" charset="0"/>
              <a:buNone/>
              <a:defRPr/>
            </a:pPr>
            <a:r>
              <a:rPr lang="en-US" sz="1300" i="1" dirty="0">
                <a:solidFill>
                  <a:srgbClr val="DC6E23"/>
                </a:solidFill>
              </a:rPr>
              <a:t>Benno Nigg, et al: </a:t>
            </a:r>
            <a:r>
              <a:rPr lang="en-US" sz="1300" i="1" u="sng" dirty="0">
                <a:solidFill>
                  <a:srgbClr val="DC6E23"/>
                </a:solidFill>
              </a:rPr>
              <a:t>Effect of shoe insert construction on foot and leg</a:t>
            </a:r>
          </a:p>
          <a:p>
            <a:pPr marL="0" lvl="1" indent="0" algn="ctr" fontAlgn="auto">
              <a:spcAft>
                <a:spcPts val="0"/>
              </a:spcAft>
              <a:buFont typeface="Arial" charset="0"/>
              <a:buNone/>
              <a:defRPr/>
            </a:pPr>
            <a:r>
              <a:rPr lang="en-US" sz="1300" i="1" u="sng" dirty="0">
                <a:solidFill>
                  <a:srgbClr val="DC6E23"/>
                </a:solidFill>
              </a:rPr>
              <a:t> movement</a:t>
            </a:r>
            <a:r>
              <a:rPr lang="en-US" sz="1300" i="1" dirty="0">
                <a:solidFill>
                  <a:srgbClr val="DC6E23"/>
                </a:solidFill>
              </a:rPr>
              <a:t>. </a:t>
            </a:r>
            <a:r>
              <a:rPr lang="en-US" sz="1300" i="1" dirty="0" err="1">
                <a:solidFill>
                  <a:srgbClr val="DC6E23"/>
                </a:solidFill>
              </a:rPr>
              <a:t>Sci</a:t>
            </a:r>
            <a:r>
              <a:rPr lang="en-US" sz="1300" i="1" dirty="0">
                <a:solidFill>
                  <a:srgbClr val="DC6E23"/>
                </a:solidFill>
              </a:rPr>
              <a:t> Sports Med </a:t>
            </a:r>
            <a:r>
              <a:rPr lang="en-US" sz="1300" i="1" dirty="0" err="1">
                <a:solidFill>
                  <a:srgbClr val="DC6E23"/>
                </a:solidFill>
              </a:rPr>
              <a:t>Exerc</a:t>
            </a:r>
            <a:r>
              <a:rPr lang="en-US" sz="1300" i="1" dirty="0">
                <a:solidFill>
                  <a:srgbClr val="DC6E23"/>
                </a:solidFill>
              </a:rPr>
              <a:t>. 1998 Apr;30(4):550-5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129144" y="430696"/>
            <a:ext cx="7557655" cy="857250"/>
          </a:xfrm>
        </p:spPr>
        <p:txBody>
          <a:bodyPr rtlCol="0">
            <a:normAutofit fontScale="90000"/>
          </a:bodyPr>
          <a:lstStyle/>
          <a:p>
            <a:pPr fontAlgn="auto">
              <a:lnSpc>
                <a:spcPct val="100000"/>
              </a:lnSpc>
              <a:spcAft>
                <a:spcPts val="0"/>
              </a:spcAft>
              <a:defRPr/>
            </a:pPr>
            <a:br>
              <a:rPr lang="en-US" sz="2000" b="1" dirty="0"/>
            </a:br>
            <a:br>
              <a:rPr lang="en-US" sz="2000" b="1" dirty="0"/>
            </a:br>
            <a:r>
              <a:rPr lang="en-US" sz="2200" b="1" i="1" dirty="0" err="1">
                <a:solidFill>
                  <a:srgbClr val="DC6E23"/>
                </a:solidFill>
              </a:rPr>
              <a:t>Dedieu</a:t>
            </a:r>
            <a:r>
              <a:rPr lang="en-US" sz="2200" b="1" i="1" dirty="0">
                <a:solidFill>
                  <a:srgbClr val="DC6E23"/>
                </a:solidFill>
              </a:rPr>
              <a:t> P, </a:t>
            </a:r>
            <a:r>
              <a:rPr lang="en-US" sz="2200" b="1" i="1" dirty="0" err="1">
                <a:solidFill>
                  <a:srgbClr val="DC6E23"/>
                </a:solidFill>
              </a:rPr>
              <a:t>Drigeard</a:t>
            </a:r>
            <a:r>
              <a:rPr lang="en-US" sz="2200" b="1" i="1" dirty="0">
                <a:solidFill>
                  <a:srgbClr val="DC6E23"/>
                </a:solidFill>
              </a:rPr>
              <a:t> C, </a:t>
            </a:r>
            <a:r>
              <a:rPr lang="en-US" sz="2200" b="1" i="1" dirty="0" err="1">
                <a:solidFill>
                  <a:srgbClr val="DC6E23"/>
                </a:solidFill>
              </a:rPr>
              <a:t>Gjini</a:t>
            </a:r>
            <a:r>
              <a:rPr lang="en-US" sz="2200" b="1" i="1" dirty="0">
                <a:solidFill>
                  <a:srgbClr val="DC6E23"/>
                </a:solidFill>
              </a:rPr>
              <a:t> L, </a:t>
            </a:r>
            <a:r>
              <a:rPr lang="en-US" sz="2200" b="1" i="1" dirty="0" err="1">
                <a:solidFill>
                  <a:srgbClr val="DC6E23"/>
                </a:solidFill>
              </a:rPr>
              <a:t>Dal</a:t>
            </a:r>
            <a:r>
              <a:rPr lang="en-US" sz="2200" b="1" i="1" dirty="0">
                <a:solidFill>
                  <a:srgbClr val="DC6E23"/>
                </a:solidFill>
              </a:rPr>
              <a:t> </a:t>
            </a:r>
            <a:r>
              <a:rPr lang="en-US" sz="2200" b="1" i="1" dirty="0" err="1">
                <a:solidFill>
                  <a:srgbClr val="DC6E23"/>
                </a:solidFill>
              </a:rPr>
              <a:t>Maso</a:t>
            </a:r>
            <a:r>
              <a:rPr lang="en-US" sz="2200" b="1" i="1" dirty="0">
                <a:solidFill>
                  <a:srgbClr val="DC6E23"/>
                </a:solidFill>
              </a:rPr>
              <a:t>, F, </a:t>
            </a:r>
            <a:r>
              <a:rPr lang="en-US" sz="2200" b="1" i="1" dirty="0" err="1">
                <a:solidFill>
                  <a:srgbClr val="DC6E23"/>
                </a:solidFill>
              </a:rPr>
              <a:t>Zanone</a:t>
            </a:r>
            <a:r>
              <a:rPr lang="en-US" sz="2200" b="1" i="1" dirty="0">
                <a:solidFill>
                  <a:srgbClr val="DC6E23"/>
                </a:solidFill>
              </a:rPr>
              <a:t> PG: </a:t>
            </a:r>
            <a:r>
              <a:rPr lang="en-US" sz="2200" b="1" i="1" u="sng" dirty="0">
                <a:solidFill>
                  <a:srgbClr val="DC6E23"/>
                </a:solidFill>
              </a:rPr>
              <a:t>Effects of foot orthoses on the temporal pattern of muscular activity during walking</a:t>
            </a:r>
            <a:r>
              <a:rPr lang="en-US" sz="2200" b="1" i="1" dirty="0">
                <a:solidFill>
                  <a:srgbClr val="DC6E23"/>
                </a:solidFill>
              </a:rPr>
              <a:t>. </a:t>
            </a:r>
            <a:r>
              <a:rPr lang="en-US" sz="2200" b="1" i="1" dirty="0" err="1">
                <a:solidFill>
                  <a:srgbClr val="DC6E23"/>
                </a:solidFill>
              </a:rPr>
              <a:t>Clin</a:t>
            </a:r>
            <a:r>
              <a:rPr lang="en-US" sz="2200" b="1" i="1" dirty="0">
                <a:solidFill>
                  <a:srgbClr val="DC6E23"/>
                </a:solidFill>
              </a:rPr>
              <a:t> </a:t>
            </a:r>
            <a:r>
              <a:rPr lang="en-US" sz="2200" b="1" i="1" dirty="0" err="1">
                <a:solidFill>
                  <a:srgbClr val="DC6E23"/>
                </a:solidFill>
              </a:rPr>
              <a:t>Biomech</a:t>
            </a:r>
            <a:r>
              <a:rPr lang="en-US" sz="2200" b="1" i="1" dirty="0">
                <a:solidFill>
                  <a:srgbClr val="DC6E23"/>
                </a:solidFill>
              </a:rPr>
              <a:t> (Bristol, Avon) 2013 Aug;28(7):820-4. </a:t>
            </a:r>
            <a:br>
              <a:rPr lang="en-US" sz="4800" b="1" dirty="0">
                <a:solidFill>
                  <a:schemeClr val="tx1"/>
                </a:solidFill>
              </a:rPr>
            </a:br>
            <a:endParaRPr lang="en-US" dirty="0">
              <a:solidFill>
                <a:schemeClr val="tx1"/>
              </a:solidFill>
            </a:endParaRPr>
          </a:p>
        </p:txBody>
      </p:sp>
      <p:sp>
        <p:nvSpPr>
          <p:cNvPr id="60419" name="Content Placeholder 10"/>
          <p:cNvSpPr>
            <a:spLocks noGrp="1"/>
          </p:cNvSpPr>
          <p:nvPr>
            <p:ph idx="1"/>
          </p:nvPr>
        </p:nvSpPr>
        <p:spPr>
          <a:xfrm>
            <a:off x="1246908" y="1649896"/>
            <a:ext cx="7439891" cy="2944727"/>
          </a:xfrm>
        </p:spPr>
        <p:txBody>
          <a:bodyPr>
            <a:normAutofit/>
          </a:bodyPr>
          <a:lstStyle/>
          <a:p>
            <a:pPr>
              <a:buClr>
                <a:srgbClr val="DC6E23"/>
              </a:buClr>
              <a:buFont typeface="Courier New" pitchFamily="49" charset="0"/>
              <a:buChar char="o"/>
            </a:pPr>
            <a:r>
              <a:rPr lang="en-US" sz="1600" b="1" dirty="0">
                <a:solidFill>
                  <a:schemeClr val="tx1"/>
                </a:solidFill>
              </a:rPr>
              <a:t> </a:t>
            </a:r>
            <a:r>
              <a:rPr lang="en-US" sz="1600" dirty="0">
                <a:solidFill>
                  <a:schemeClr val="tx1"/>
                </a:solidFill>
              </a:rPr>
              <a:t>12 adults with static everted heel positions &gt; 5 degrees. </a:t>
            </a:r>
          </a:p>
          <a:p>
            <a:pPr>
              <a:buClr>
                <a:srgbClr val="DC6E23"/>
              </a:buClr>
              <a:buFont typeface="Courier New" pitchFamily="49" charset="0"/>
              <a:buChar char="o"/>
            </a:pPr>
            <a:r>
              <a:rPr lang="en-US" sz="1600" dirty="0">
                <a:solidFill>
                  <a:schemeClr val="tx1"/>
                </a:solidFill>
              </a:rPr>
              <a:t> With and without custom-made foot orthoses.</a:t>
            </a:r>
          </a:p>
          <a:p>
            <a:pPr>
              <a:buClr>
                <a:srgbClr val="DC6E23"/>
              </a:buClr>
              <a:buFont typeface="Courier New" pitchFamily="49" charset="0"/>
              <a:buChar char="o"/>
            </a:pPr>
            <a:r>
              <a:rPr lang="en-US" sz="1600" dirty="0">
                <a:solidFill>
                  <a:schemeClr val="tx1"/>
                </a:solidFill>
              </a:rPr>
              <a:t> Motion analysis and surface EMG used to collect kinematic and temporal activity of </a:t>
            </a:r>
            <a:r>
              <a:rPr lang="en-US" sz="1600" dirty="0" err="1">
                <a:solidFill>
                  <a:schemeClr val="tx1"/>
                </a:solidFill>
              </a:rPr>
              <a:t>tibialis</a:t>
            </a:r>
            <a:r>
              <a:rPr lang="en-US" sz="1600" dirty="0">
                <a:solidFill>
                  <a:schemeClr val="tx1"/>
                </a:solidFill>
              </a:rPr>
              <a:t> anterior, </a:t>
            </a:r>
            <a:r>
              <a:rPr lang="en-US" sz="1600" dirty="0" err="1">
                <a:solidFill>
                  <a:schemeClr val="tx1"/>
                </a:solidFill>
              </a:rPr>
              <a:t>soleus</a:t>
            </a:r>
            <a:r>
              <a:rPr lang="en-US" sz="1600" dirty="0">
                <a:solidFill>
                  <a:schemeClr val="tx1"/>
                </a:solidFill>
              </a:rPr>
              <a:t>, medial and lateral components of </a:t>
            </a:r>
            <a:r>
              <a:rPr lang="en-US" sz="1600" dirty="0" err="1">
                <a:solidFill>
                  <a:schemeClr val="tx1"/>
                </a:solidFill>
              </a:rPr>
              <a:t>gastrocnemius</a:t>
            </a:r>
            <a:r>
              <a:rPr lang="en-US" sz="1600" dirty="0">
                <a:solidFill>
                  <a:schemeClr val="tx1"/>
                </a:solidFill>
              </a:rPr>
              <a:t> and </a:t>
            </a:r>
            <a:r>
              <a:rPr lang="en-US" sz="1600" dirty="0" err="1">
                <a:solidFill>
                  <a:schemeClr val="tx1"/>
                </a:solidFill>
              </a:rPr>
              <a:t>peroneus</a:t>
            </a:r>
            <a:r>
              <a:rPr lang="en-US" sz="1600" dirty="0">
                <a:solidFill>
                  <a:schemeClr val="tx1"/>
                </a:solidFill>
              </a:rPr>
              <a:t> longus</a:t>
            </a:r>
          </a:p>
          <a:p>
            <a:pPr>
              <a:buClr>
                <a:srgbClr val="DC6E23"/>
              </a:buClr>
              <a:buFont typeface="Courier New" pitchFamily="49" charset="0"/>
              <a:buChar char="o"/>
            </a:pPr>
            <a:r>
              <a:rPr lang="en-US" sz="1600" dirty="0">
                <a:solidFill>
                  <a:schemeClr val="tx1"/>
                </a:solidFill>
              </a:rPr>
              <a:t> </a:t>
            </a:r>
            <a:r>
              <a:rPr lang="en-US" sz="1600" dirty="0">
                <a:solidFill>
                  <a:srgbClr val="DC6E23"/>
                </a:solidFill>
              </a:rPr>
              <a:t>Results:</a:t>
            </a:r>
            <a:r>
              <a:rPr lang="en-US" sz="1600" dirty="0">
                <a:solidFill>
                  <a:schemeClr val="tx1"/>
                </a:solidFill>
              </a:rPr>
              <a:t> Activity of all muscles shorter. Action of </a:t>
            </a:r>
            <a:r>
              <a:rPr lang="en-US" sz="1600" dirty="0" err="1">
                <a:solidFill>
                  <a:schemeClr val="tx1"/>
                </a:solidFill>
              </a:rPr>
              <a:t>soleus</a:t>
            </a:r>
            <a:r>
              <a:rPr lang="en-US" sz="1600" dirty="0">
                <a:solidFill>
                  <a:schemeClr val="tx1"/>
                </a:solidFill>
              </a:rPr>
              <a:t> and </a:t>
            </a:r>
            <a:r>
              <a:rPr lang="en-US" sz="1600" dirty="0" err="1">
                <a:solidFill>
                  <a:schemeClr val="tx1"/>
                </a:solidFill>
              </a:rPr>
              <a:t>gastrocnemius</a:t>
            </a:r>
            <a:r>
              <a:rPr lang="en-US" sz="1600" dirty="0">
                <a:solidFill>
                  <a:schemeClr val="tx1"/>
                </a:solidFill>
              </a:rPr>
              <a:t> delayed.  Start time and duration of activity are modified with orthoses.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351540" y="265043"/>
            <a:ext cx="7143760" cy="527805"/>
          </a:xfrm>
        </p:spPr>
        <p:txBody>
          <a:bodyPr/>
          <a:lstStyle/>
          <a:p>
            <a:r>
              <a:rPr lang="en-US" sz="2800" b="0" dirty="0">
                <a:solidFill>
                  <a:schemeClr val="tx1"/>
                </a:solidFill>
              </a:rPr>
              <a:t>Other papers</a:t>
            </a:r>
          </a:p>
        </p:txBody>
      </p:sp>
      <p:sp>
        <p:nvSpPr>
          <p:cNvPr id="61443" name="Content Placeholder 2"/>
          <p:cNvSpPr>
            <a:spLocks noGrp="1"/>
          </p:cNvSpPr>
          <p:nvPr>
            <p:ph idx="1"/>
          </p:nvPr>
        </p:nvSpPr>
        <p:spPr/>
        <p:txBody>
          <a:bodyPr>
            <a:normAutofit fontScale="92500"/>
          </a:bodyPr>
          <a:lstStyle/>
          <a:p>
            <a:pPr>
              <a:lnSpc>
                <a:spcPct val="100000"/>
              </a:lnSpc>
            </a:pPr>
            <a:r>
              <a:rPr lang="en-US" sz="2200" b="1" dirty="0">
                <a:solidFill>
                  <a:schemeClr val="tx1"/>
                </a:solidFill>
              </a:rPr>
              <a:t>Foot orthoses alter the EMG activity of biceps </a:t>
            </a:r>
            <a:r>
              <a:rPr lang="en-US" sz="2200" b="1" dirty="0" err="1">
                <a:solidFill>
                  <a:schemeClr val="tx1"/>
                </a:solidFill>
              </a:rPr>
              <a:t>femoris</a:t>
            </a:r>
            <a:r>
              <a:rPr lang="en-US" sz="2200" b="1" dirty="0">
                <a:solidFill>
                  <a:schemeClr val="tx1"/>
                </a:solidFill>
              </a:rPr>
              <a:t> and </a:t>
            </a:r>
            <a:r>
              <a:rPr lang="en-US" sz="2200" b="1" dirty="0" err="1">
                <a:solidFill>
                  <a:schemeClr val="tx1"/>
                </a:solidFill>
              </a:rPr>
              <a:t>tibialis</a:t>
            </a:r>
            <a:r>
              <a:rPr lang="en-US" sz="2200" b="1" dirty="0">
                <a:solidFill>
                  <a:schemeClr val="tx1"/>
                </a:solidFill>
              </a:rPr>
              <a:t> anterior during running and walking.</a:t>
            </a:r>
          </a:p>
          <a:p>
            <a:pPr lvl="1">
              <a:lnSpc>
                <a:spcPct val="110000"/>
              </a:lnSpc>
              <a:buClr>
                <a:srgbClr val="DC6E23"/>
              </a:buClr>
              <a:buFont typeface="Courier New" pitchFamily="49" charset="0"/>
              <a:buChar char="o"/>
            </a:pPr>
            <a:r>
              <a:rPr lang="en-US" sz="1200" i="1" dirty="0">
                <a:solidFill>
                  <a:srgbClr val="DC6E23"/>
                </a:solidFill>
              </a:rPr>
              <a:t> </a:t>
            </a:r>
            <a:r>
              <a:rPr lang="en-US" sz="1200" i="1" dirty="0" err="1">
                <a:solidFill>
                  <a:srgbClr val="DC6E23"/>
                </a:solidFill>
              </a:rPr>
              <a:t>Tomaro</a:t>
            </a:r>
            <a:r>
              <a:rPr lang="en-US" sz="1200" i="1" dirty="0">
                <a:solidFill>
                  <a:srgbClr val="DC6E23"/>
                </a:solidFill>
              </a:rPr>
              <a:t> J, Burdett RG: </a:t>
            </a:r>
            <a:r>
              <a:rPr lang="en-US" sz="1200" i="1" u="sng" dirty="0">
                <a:solidFill>
                  <a:srgbClr val="DC6E23"/>
                </a:solidFill>
              </a:rPr>
              <a:t>The effects of foot orthotics on the EMG activity of selected leg muscles during gait</a:t>
            </a:r>
            <a:r>
              <a:rPr lang="en-US" sz="1200" i="1" dirty="0">
                <a:solidFill>
                  <a:srgbClr val="DC6E23"/>
                </a:solidFill>
              </a:rPr>
              <a:t>. J Ortho Sp Phys </a:t>
            </a:r>
            <a:r>
              <a:rPr lang="en-US" sz="1200" i="1" dirty="0" err="1">
                <a:solidFill>
                  <a:srgbClr val="DC6E23"/>
                </a:solidFill>
              </a:rPr>
              <a:t>Ther</a:t>
            </a:r>
            <a:r>
              <a:rPr lang="en-US" sz="1200" i="1" dirty="0">
                <a:solidFill>
                  <a:srgbClr val="DC6E23"/>
                </a:solidFill>
              </a:rPr>
              <a:t>, 18:532–536, 1993.</a:t>
            </a:r>
          </a:p>
          <a:p>
            <a:pPr lvl="1">
              <a:lnSpc>
                <a:spcPct val="110000"/>
              </a:lnSpc>
              <a:buClr>
                <a:srgbClr val="DC6E23"/>
              </a:buClr>
              <a:buFont typeface="Courier New" pitchFamily="49" charset="0"/>
              <a:buChar char="o"/>
            </a:pPr>
            <a:r>
              <a:rPr lang="en-US" sz="1200" i="1" dirty="0">
                <a:solidFill>
                  <a:srgbClr val="DC6E23"/>
                </a:solidFill>
              </a:rPr>
              <a:t> </a:t>
            </a:r>
            <a:r>
              <a:rPr lang="en-US" sz="1200" i="1" dirty="0" err="1">
                <a:solidFill>
                  <a:srgbClr val="DC6E23"/>
                </a:solidFill>
              </a:rPr>
              <a:t>Nawoczenski</a:t>
            </a:r>
            <a:r>
              <a:rPr lang="en-US" sz="1200" i="1" dirty="0">
                <a:solidFill>
                  <a:srgbClr val="DC6E23"/>
                </a:solidFill>
              </a:rPr>
              <a:t> DA, </a:t>
            </a:r>
            <a:r>
              <a:rPr lang="en-US" sz="1200" i="1" dirty="0" err="1">
                <a:solidFill>
                  <a:srgbClr val="DC6E23"/>
                </a:solidFill>
              </a:rPr>
              <a:t>Ludewig</a:t>
            </a:r>
            <a:r>
              <a:rPr lang="en-US" sz="1200" i="1" dirty="0">
                <a:solidFill>
                  <a:srgbClr val="DC6E23"/>
                </a:solidFill>
              </a:rPr>
              <a:t> PM: </a:t>
            </a:r>
            <a:r>
              <a:rPr lang="en-US" sz="1200" i="1" u="sng" dirty="0">
                <a:solidFill>
                  <a:srgbClr val="DC6E23"/>
                </a:solidFill>
              </a:rPr>
              <a:t>Electromyographic effects of foot orthotics on selected lower extremity muscles during running</a:t>
            </a:r>
            <a:r>
              <a:rPr lang="en-US" sz="1200" i="1" dirty="0">
                <a:solidFill>
                  <a:srgbClr val="DC6E23"/>
                </a:solidFill>
              </a:rPr>
              <a:t>. Arch Phys Med Rehab, 80:540–544, 1999.</a:t>
            </a:r>
          </a:p>
          <a:p>
            <a:pPr>
              <a:lnSpc>
                <a:spcPct val="100000"/>
              </a:lnSpc>
            </a:pPr>
            <a:r>
              <a:rPr lang="en-US" sz="2200" b="1" dirty="0">
                <a:solidFill>
                  <a:schemeClr val="tx1"/>
                </a:solidFill>
              </a:rPr>
              <a:t>Correlation between orthotic comfort and EMG activity.</a:t>
            </a:r>
          </a:p>
          <a:p>
            <a:pPr lvl="1">
              <a:lnSpc>
                <a:spcPct val="110000"/>
              </a:lnSpc>
              <a:buClr>
                <a:srgbClr val="DC6E23"/>
              </a:buClr>
              <a:buFont typeface="Courier New" pitchFamily="49" charset="0"/>
              <a:buChar char="o"/>
            </a:pPr>
            <a:r>
              <a:rPr lang="en-US" sz="1200" i="1" dirty="0">
                <a:solidFill>
                  <a:srgbClr val="DC6E23"/>
                </a:solidFill>
              </a:rPr>
              <a:t> </a:t>
            </a:r>
            <a:r>
              <a:rPr lang="en-US" sz="1200" i="1" dirty="0" err="1">
                <a:solidFill>
                  <a:srgbClr val="DC6E23"/>
                </a:solidFill>
              </a:rPr>
              <a:t>Mundermann</a:t>
            </a:r>
            <a:r>
              <a:rPr lang="en-US" sz="1200" i="1" dirty="0">
                <a:solidFill>
                  <a:srgbClr val="DC6E23"/>
                </a:solidFill>
              </a:rPr>
              <a:t> A, Nigg BM, Humble RN, </a:t>
            </a:r>
            <a:r>
              <a:rPr lang="en-US" sz="1200" i="1" dirty="0" err="1">
                <a:solidFill>
                  <a:srgbClr val="DC6E23"/>
                </a:solidFill>
              </a:rPr>
              <a:t>Stefanyshyn</a:t>
            </a:r>
            <a:r>
              <a:rPr lang="en-US" sz="1200" i="1" dirty="0">
                <a:solidFill>
                  <a:srgbClr val="DC6E23"/>
                </a:solidFill>
              </a:rPr>
              <a:t> DJ</a:t>
            </a:r>
            <a:r>
              <a:rPr lang="en-US" sz="1200" i="1" u="sng" dirty="0">
                <a:solidFill>
                  <a:srgbClr val="DC6E23"/>
                </a:solidFill>
              </a:rPr>
              <a:t>: Orthotic comfort is related to kinematics, kinetics, and EMG in recreational runners</a:t>
            </a:r>
            <a:r>
              <a:rPr lang="en-US" sz="1200" i="1" dirty="0">
                <a:solidFill>
                  <a:srgbClr val="DC6E23"/>
                </a:solidFill>
              </a:rPr>
              <a:t>.  Med </a:t>
            </a:r>
            <a:r>
              <a:rPr lang="en-US" sz="1200" i="1" dirty="0" err="1">
                <a:solidFill>
                  <a:srgbClr val="DC6E23"/>
                </a:solidFill>
              </a:rPr>
              <a:t>Sci</a:t>
            </a:r>
            <a:r>
              <a:rPr lang="en-US" sz="1200" i="1" dirty="0">
                <a:solidFill>
                  <a:srgbClr val="DC6E23"/>
                </a:solidFill>
              </a:rPr>
              <a:t> Sports Exercise, 35:1710–1719, 2003.</a:t>
            </a:r>
          </a:p>
          <a:p>
            <a:pPr>
              <a:lnSpc>
                <a:spcPct val="100000"/>
              </a:lnSpc>
            </a:pPr>
            <a:r>
              <a:rPr lang="en-US" sz="2200" b="1" dirty="0">
                <a:solidFill>
                  <a:schemeClr val="tx1"/>
                </a:solidFill>
              </a:rPr>
              <a:t>Changes in orthotic design causes changes in EMG activity of many muscles during running.</a:t>
            </a:r>
          </a:p>
          <a:p>
            <a:pPr lvl="1">
              <a:lnSpc>
                <a:spcPct val="110000"/>
              </a:lnSpc>
              <a:buFont typeface="Courier New" pitchFamily="49" charset="0"/>
              <a:buChar char="o"/>
            </a:pPr>
            <a:r>
              <a:rPr lang="en-US" sz="1200" i="1" dirty="0">
                <a:solidFill>
                  <a:srgbClr val="DC6E23"/>
                </a:solidFill>
              </a:rPr>
              <a:t> </a:t>
            </a:r>
            <a:r>
              <a:rPr lang="en-US" sz="1200" i="1" dirty="0" err="1">
                <a:solidFill>
                  <a:srgbClr val="DC6E23"/>
                </a:solidFill>
              </a:rPr>
              <a:t>Mundermann</a:t>
            </a:r>
            <a:r>
              <a:rPr lang="en-US" sz="1200" i="1" dirty="0">
                <a:solidFill>
                  <a:srgbClr val="DC6E23"/>
                </a:solidFill>
              </a:rPr>
              <a:t>  A, </a:t>
            </a:r>
            <a:r>
              <a:rPr lang="en-US" sz="1200" i="1" dirty="0" err="1">
                <a:solidFill>
                  <a:srgbClr val="DC6E23"/>
                </a:solidFill>
              </a:rPr>
              <a:t>Wakeling</a:t>
            </a:r>
            <a:r>
              <a:rPr lang="en-US" sz="1200" i="1" dirty="0">
                <a:solidFill>
                  <a:srgbClr val="DC6E23"/>
                </a:solidFill>
              </a:rPr>
              <a:t> JM, Nigg BM et al.: </a:t>
            </a:r>
            <a:r>
              <a:rPr lang="en-US" sz="1200" i="1" u="sng" dirty="0">
                <a:solidFill>
                  <a:srgbClr val="DC6E23"/>
                </a:solidFill>
              </a:rPr>
              <a:t>Foot orthoses affect frequency components of muscle activity in the lower extremity</a:t>
            </a:r>
            <a:r>
              <a:rPr lang="en-US" sz="1200" i="1" dirty="0">
                <a:solidFill>
                  <a:srgbClr val="DC6E23"/>
                </a:solidFill>
              </a:rPr>
              <a:t>. Gait Posture, 23:295–302,2006.</a:t>
            </a:r>
          </a:p>
          <a:p>
            <a:pPr>
              <a:buFont typeface="Arial" pitchFamily="34" charset="0"/>
              <a:buNone/>
            </a:pPr>
            <a:endParaRPr lang="en-US" sz="2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a:xfrm>
            <a:off x="1212273" y="1468936"/>
            <a:ext cx="7405015" cy="821880"/>
          </a:xfrm>
        </p:spPr>
        <p:txBody>
          <a:bodyPr/>
          <a:lstStyle/>
          <a:p>
            <a:pPr>
              <a:lnSpc>
                <a:spcPct val="100000"/>
              </a:lnSpc>
            </a:pPr>
            <a:r>
              <a:rPr lang="en-US" sz="3600" dirty="0">
                <a:solidFill>
                  <a:schemeClr val="tx1"/>
                </a:solidFill>
              </a:rPr>
              <a:t>Kinetic approach to Achilles tendinopathy/calf muscle myositis</a:t>
            </a:r>
          </a:p>
        </p:txBody>
      </p:sp>
      <p:sp>
        <p:nvSpPr>
          <p:cNvPr id="4" name="Subtitle 3"/>
          <p:cNvSpPr>
            <a:spLocks noGrp="1"/>
          </p:cNvSpPr>
          <p:nvPr>
            <p:ph type="subTitle" idx="1"/>
          </p:nvPr>
        </p:nvSpPr>
        <p:spPr>
          <a:xfrm>
            <a:off x="1212273" y="2429368"/>
            <a:ext cx="7452493" cy="1075097"/>
          </a:xfrm>
        </p:spPr>
        <p:txBody>
          <a:bodyPr rtlCol="0">
            <a:normAutofit/>
          </a:bodyPr>
          <a:lstStyle/>
          <a:p>
            <a:pPr fontAlgn="auto">
              <a:spcAft>
                <a:spcPts val="0"/>
              </a:spcAft>
              <a:defRPr/>
            </a:pPr>
            <a:r>
              <a:rPr lang="en-US" dirty="0">
                <a:solidFill>
                  <a:srgbClr val="DC6E23"/>
                </a:solidFill>
              </a:rPr>
              <a:t>Using basic free-body </a:t>
            </a:r>
            <a:r>
              <a:rPr lang="en-US" dirty="0" err="1">
                <a:solidFill>
                  <a:srgbClr val="DC6E23"/>
                </a:solidFill>
              </a:rPr>
              <a:t>diagrammes</a:t>
            </a:r>
            <a:endParaRPr lang="en-US" dirty="0">
              <a:solidFill>
                <a:srgbClr val="DC6E23"/>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1593272" y="1427018"/>
            <a:ext cx="6941127" cy="1373332"/>
          </a:xfrm>
        </p:spPr>
        <p:txBody>
          <a:bodyPr>
            <a:normAutofit fontScale="85000" lnSpcReduction="10000"/>
          </a:bodyPr>
          <a:lstStyle/>
          <a:p>
            <a:pPr>
              <a:buFont typeface="Arial" pitchFamily="34" charset="0"/>
              <a:buNone/>
            </a:pPr>
            <a:r>
              <a:rPr lang="en-US" sz="7200" b="1" dirty="0">
                <a:solidFill>
                  <a:srgbClr val="DC6E23"/>
                </a:solidFill>
                <a:latin typeface="Century Gothic" pitchFamily="34" charset="0"/>
              </a:rPr>
              <a:t>∑F </a:t>
            </a:r>
            <a:r>
              <a:rPr lang="en-US" sz="7200" b="1" dirty="0" err="1">
                <a:solidFill>
                  <a:srgbClr val="DC6E23"/>
                </a:solidFill>
                <a:latin typeface="Century Gothic" pitchFamily="34" charset="0"/>
              </a:rPr>
              <a:t>a,b</a:t>
            </a:r>
            <a:r>
              <a:rPr lang="en-US" sz="7200" b="1" dirty="0">
                <a:solidFill>
                  <a:srgbClr val="DC6E23"/>
                </a:solidFill>
                <a:latin typeface="Century Gothic" pitchFamily="34" charset="0"/>
              </a:rPr>
              <a:t> = - ∑F </a:t>
            </a:r>
            <a:r>
              <a:rPr lang="en-US" sz="7200" b="1" dirty="0" err="1">
                <a:solidFill>
                  <a:srgbClr val="DC6E23"/>
                </a:solidFill>
                <a:latin typeface="Century Gothic" pitchFamily="34" charset="0"/>
              </a:rPr>
              <a:t>b,a</a:t>
            </a:r>
            <a:endParaRPr lang="en-US" sz="7200" b="1" dirty="0">
              <a:solidFill>
                <a:srgbClr val="DC6E23"/>
              </a:solidFill>
              <a:latin typeface="Century Gothic" pitchFamily="34" charset="0"/>
            </a:endParaRPr>
          </a:p>
          <a:p>
            <a:pPr>
              <a:buFont typeface="Arial" pitchFamily="34" charset="0"/>
              <a:buNone/>
            </a:pPr>
            <a:endParaRPr lang="en-US" sz="7200" dirty="0"/>
          </a:p>
        </p:txBody>
      </p:sp>
      <p:sp>
        <p:nvSpPr>
          <p:cNvPr id="5" name="TextBox 4"/>
          <p:cNvSpPr txBox="1">
            <a:spLocks noChangeArrowheads="1"/>
          </p:cNvSpPr>
          <p:nvPr/>
        </p:nvSpPr>
        <p:spPr bwMode="auto">
          <a:xfrm>
            <a:off x="1905000" y="2800350"/>
            <a:ext cx="5715000" cy="1107996"/>
          </a:xfrm>
          <a:prstGeom prst="rect">
            <a:avLst/>
          </a:prstGeom>
          <a:noFill/>
          <a:ln w="9525">
            <a:noFill/>
            <a:miter lim="800000"/>
            <a:headEnd/>
            <a:tailEnd/>
          </a:ln>
        </p:spPr>
        <p:txBody>
          <a:bodyPr wrap="square">
            <a:spAutoFit/>
          </a:bodyPr>
          <a:lstStyle/>
          <a:p>
            <a:pPr algn="ctr"/>
            <a:r>
              <a:rPr lang="en-US" dirty="0">
                <a:latin typeface="Century Gothic" pitchFamily="34" charset="0"/>
                <a:cs typeface="Calibri" pitchFamily="34" charset="0"/>
              </a:rPr>
              <a:t> </a:t>
            </a:r>
            <a:r>
              <a:rPr lang="en-US" sz="1600" dirty="0">
                <a:latin typeface="Arial" pitchFamily="34" charset="0"/>
                <a:cs typeface="Arial" pitchFamily="34" charset="0"/>
              </a:rPr>
              <a:t>Newton's third law of motion (Motion is Newton's word for Momentum): </a:t>
            </a:r>
            <a:r>
              <a:rPr lang="en-US" sz="1600" i="1" dirty="0">
                <a:latin typeface="Arial" pitchFamily="34" charset="0"/>
                <a:cs typeface="Arial" pitchFamily="34" charset="0"/>
              </a:rPr>
              <a:t>"</a:t>
            </a:r>
            <a:r>
              <a:rPr lang="en-US" sz="1600" dirty="0">
                <a:latin typeface="Arial" pitchFamily="34" charset="0"/>
                <a:cs typeface="Arial" pitchFamily="34" charset="0"/>
              </a:rPr>
              <a:t>To every action there is always an equal and opposite reaction," or the forces of two bodies on each other are always equal and are directed in opposite directions.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2"/>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2704302" y="2266122"/>
            <a:ext cx="1264333" cy="1651593"/>
          </a:xfrm>
          <a:prstGeom prst="rect">
            <a:avLst/>
          </a:prstGeom>
          <a:noFill/>
          <a:ln w="9525">
            <a:noFill/>
            <a:miter lim="800000"/>
            <a:headEnd/>
            <a:tailEnd/>
          </a:ln>
        </p:spPr>
      </p:pic>
      <p:sp>
        <p:nvSpPr>
          <p:cNvPr id="8194" name="Title 1"/>
          <p:cNvSpPr>
            <a:spLocks noGrp="1"/>
          </p:cNvSpPr>
          <p:nvPr>
            <p:ph type="title"/>
          </p:nvPr>
        </p:nvSpPr>
        <p:spPr>
          <a:xfrm>
            <a:off x="1119809" y="480256"/>
            <a:ext cx="6951482" cy="1093807"/>
          </a:xfrm>
        </p:spPr>
        <p:txBody>
          <a:bodyPr/>
          <a:lstStyle/>
          <a:p>
            <a:pPr>
              <a:lnSpc>
                <a:spcPct val="100000"/>
              </a:lnSpc>
            </a:pPr>
            <a:r>
              <a:rPr lang="en-US" sz="2800" dirty="0"/>
              <a:t>Foot orthoses </a:t>
            </a:r>
            <a:r>
              <a:rPr lang="en-US" sz="2800" b="1" u="sng" dirty="0">
                <a:solidFill>
                  <a:srgbClr val="DC6E23"/>
                </a:solidFill>
              </a:rPr>
              <a:t>do</a:t>
            </a:r>
            <a:r>
              <a:rPr lang="en-US" sz="2800" dirty="0"/>
              <a:t> alter the kinematics of the foot and lower-limb </a:t>
            </a:r>
          </a:p>
        </p:txBody>
      </p:sp>
      <p:sp>
        <p:nvSpPr>
          <p:cNvPr id="8195" name="Content Placeholder 6"/>
          <p:cNvSpPr>
            <a:spLocks noGrp="1"/>
          </p:cNvSpPr>
          <p:nvPr>
            <p:ph sz="half" idx="1"/>
          </p:nvPr>
        </p:nvSpPr>
        <p:spPr>
          <a:xfrm>
            <a:off x="1119809" y="1574064"/>
            <a:ext cx="4314536" cy="692058"/>
          </a:xfrm>
        </p:spPr>
        <p:txBody>
          <a:bodyPr>
            <a:normAutofit fontScale="92500" lnSpcReduction="20000"/>
          </a:bodyPr>
          <a:lstStyle/>
          <a:p>
            <a:r>
              <a:rPr lang="en-US" sz="2000" b="1" dirty="0">
                <a:solidFill>
                  <a:srgbClr val="DC6E23"/>
                </a:solidFill>
              </a:rPr>
              <a:t>Decrease maximum rearfoot eversion angle and  velocity</a:t>
            </a:r>
          </a:p>
        </p:txBody>
      </p:sp>
      <p:sp>
        <p:nvSpPr>
          <p:cNvPr id="8196" name="Content Placeholder 7"/>
          <p:cNvSpPr>
            <a:spLocks noGrp="1"/>
          </p:cNvSpPr>
          <p:nvPr>
            <p:ph sz="half" idx="2"/>
          </p:nvPr>
        </p:nvSpPr>
        <p:spPr>
          <a:xfrm>
            <a:off x="5434344" y="1239078"/>
            <a:ext cx="3031395" cy="3729456"/>
          </a:xfrm>
        </p:spPr>
        <p:txBody>
          <a:bodyPr>
            <a:normAutofit fontScale="92500" lnSpcReduction="20000"/>
          </a:bodyPr>
          <a:lstStyle/>
          <a:p>
            <a:pPr>
              <a:buClr>
                <a:srgbClr val="DC6E23"/>
              </a:buClr>
              <a:buFont typeface="Courier New" pitchFamily="49" charset="0"/>
              <a:buChar char="o"/>
            </a:pPr>
            <a:r>
              <a:rPr lang="en-US" sz="1400" i="1" dirty="0"/>
              <a:t> </a:t>
            </a:r>
            <a:r>
              <a:rPr lang="en-US" sz="1100" i="1" dirty="0">
                <a:solidFill>
                  <a:schemeClr val="tx1"/>
                </a:solidFill>
              </a:rPr>
              <a:t>Bates BT, </a:t>
            </a:r>
            <a:r>
              <a:rPr lang="en-US" sz="1100" i="1" dirty="0" err="1">
                <a:solidFill>
                  <a:schemeClr val="tx1"/>
                </a:solidFill>
              </a:rPr>
              <a:t>Osternig</a:t>
            </a:r>
            <a:r>
              <a:rPr lang="en-US" sz="1100" i="1" dirty="0">
                <a:solidFill>
                  <a:schemeClr val="tx1"/>
                </a:solidFill>
              </a:rPr>
              <a:t> LR, Mason B, James LS: </a:t>
            </a:r>
            <a:r>
              <a:rPr lang="en-US" sz="1100" i="1" u="sng" dirty="0">
                <a:solidFill>
                  <a:schemeClr val="tx1"/>
                </a:solidFill>
              </a:rPr>
              <a:t>Foot orthotic devices to modify selected aspects of lower extremity mechanics</a:t>
            </a:r>
            <a:r>
              <a:rPr lang="en-US" sz="1100" i="1" dirty="0">
                <a:solidFill>
                  <a:schemeClr val="tx1"/>
                </a:solidFill>
              </a:rPr>
              <a:t>. Am J Sp Med, 7:328–31, 1979.</a:t>
            </a:r>
          </a:p>
          <a:p>
            <a:pPr>
              <a:buClr>
                <a:srgbClr val="DC6E23"/>
              </a:buClr>
              <a:buFont typeface="Courier New" pitchFamily="49" charset="0"/>
              <a:buChar char="o"/>
            </a:pPr>
            <a:r>
              <a:rPr lang="en-US" sz="1100" i="1" dirty="0">
                <a:solidFill>
                  <a:schemeClr val="tx1"/>
                </a:solidFill>
              </a:rPr>
              <a:t> Smith LS, Clarke TE, </a:t>
            </a:r>
            <a:r>
              <a:rPr lang="en-US" sz="1100" i="1" dirty="0" err="1">
                <a:solidFill>
                  <a:schemeClr val="tx1"/>
                </a:solidFill>
              </a:rPr>
              <a:t>Hamill</a:t>
            </a:r>
            <a:r>
              <a:rPr lang="en-US" sz="1100" i="1" dirty="0">
                <a:solidFill>
                  <a:schemeClr val="tx1"/>
                </a:solidFill>
              </a:rPr>
              <a:t> CL, </a:t>
            </a:r>
            <a:r>
              <a:rPr lang="en-US" sz="1100" i="1" dirty="0" err="1">
                <a:solidFill>
                  <a:schemeClr val="tx1"/>
                </a:solidFill>
              </a:rPr>
              <a:t>Santopietro</a:t>
            </a:r>
            <a:r>
              <a:rPr lang="en-US" sz="1100" i="1" dirty="0">
                <a:solidFill>
                  <a:schemeClr val="tx1"/>
                </a:solidFill>
              </a:rPr>
              <a:t> F: </a:t>
            </a:r>
            <a:r>
              <a:rPr lang="en-US" sz="1100" i="1" u="sng" dirty="0">
                <a:solidFill>
                  <a:schemeClr val="tx1"/>
                </a:solidFill>
              </a:rPr>
              <a:t>The effects of soft and semi-rigid orthoses upon rearfoot movement in running</a:t>
            </a:r>
            <a:r>
              <a:rPr lang="en-US" sz="1100" i="1" dirty="0">
                <a:solidFill>
                  <a:schemeClr val="tx1"/>
                </a:solidFill>
              </a:rPr>
              <a:t>. JAPMA, 76:227–232, 1986.</a:t>
            </a:r>
          </a:p>
          <a:p>
            <a:pPr>
              <a:buClr>
                <a:srgbClr val="DC6E23"/>
              </a:buClr>
              <a:buFont typeface="Courier New" pitchFamily="49" charset="0"/>
              <a:buChar char="o"/>
            </a:pPr>
            <a:r>
              <a:rPr lang="en-US" sz="1100" i="1" dirty="0">
                <a:solidFill>
                  <a:schemeClr val="tx1"/>
                </a:solidFill>
              </a:rPr>
              <a:t> Eng JJ, </a:t>
            </a:r>
            <a:r>
              <a:rPr lang="en-US" sz="1100" i="1" dirty="0" err="1">
                <a:solidFill>
                  <a:schemeClr val="tx1"/>
                </a:solidFill>
              </a:rPr>
              <a:t>Pierrynowski</a:t>
            </a:r>
            <a:r>
              <a:rPr lang="en-US" sz="1100" i="1" dirty="0">
                <a:solidFill>
                  <a:schemeClr val="tx1"/>
                </a:solidFill>
              </a:rPr>
              <a:t> MR: </a:t>
            </a:r>
            <a:r>
              <a:rPr lang="en-US" sz="1100" i="1" u="sng" dirty="0">
                <a:solidFill>
                  <a:schemeClr val="tx1"/>
                </a:solidFill>
              </a:rPr>
              <a:t>The effect of soft foot orthotics on three-dimensional lower-limb kinematics during walking and running</a:t>
            </a:r>
            <a:r>
              <a:rPr lang="en-US" sz="1100" i="1" dirty="0">
                <a:solidFill>
                  <a:schemeClr val="tx1"/>
                </a:solidFill>
              </a:rPr>
              <a:t>. Phys Therapy, 74:836–844, 1994.</a:t>
            </a:r>
          </a:p>
          <a:p>
            <a:pPr>
              <a:buClr>
                <a:srgbClr val="DC6E23"/>
              </a:buClr>
              <a:buFont typeface="Courier New" pitchFamily="49" charset="0"/>
              <a:buChar char="o"/>
            </a:pPr>
            <a:r>
              <a:rPr lang="en-US" sz="1100" i="1" dirty="0">
                <a:solidFill>
                  <a:schemeClr val="tx1"/>
                </a:solidFill>
              </a:rPr>
              <a:t> MacLean CL, </a:t>
            </a:r>
            <a:r>
              <a:rPr lang="en-US" sz="1100" i="1" dirty="0" err="1">
                <a:solidFill>
                  <a:schemeClr val="tx1"/>
                </a:solidFill>
              </a:rPr>
              <a:t>Hamill</a:t>
            </a:r>
            <a:r>
              <a:rPr lang="en-US" sz="1100" i="1" dirty="0">
                <a:solidFill>
                  <a:schemeClr val="tx1"/>
                </a:solidFill>
              </a:rPr>
              <a:t> J: </a:t>
            </a:r>
            <a:r>
              <a:rPr lang="en-US" sz="1100" i="1" u="sng" dirty="0">
                <a:solidFill>
                  <a:schemeClr val="tx1"/>
                </a:solidFill>
              </a:rPr>
              <a:t>Short and long-term influence of a custom foot orthotic intervention on lower extremity dynamics in injured runners</a:t>
            </a:r>
            <a:r>
              <a:rPr lang="en-US" sz="1100" i="1" dirty="0">
                <a:solidFill>
                  <a:schemeClr val="tx1"/>
                </a:solidFill>
              </a:rPr>
              <a:t>. Annual ISB Meeting, Cleveland, September 2005.</a:t>
            </a:r>
          </a:p>
          <a:p>
            <a:endParaRPr lang="en-US" sz="1200" dirty="0"/>
          </a:p>
          <a:p>
            <a:endParaRPr lang="en-US" sz="1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3"/>
          <p:cNvSpPr>
            <a:spLocks noGrp="1"/>
          </p:cNvSpPr>
          <p:nvPr>
            <p:ph sz="half" idx="1"/>
          </p:nvPr>
        </p:nvSpPr>
        <p:spPr>
          <a:xfrm>
            <a:off x="1156854" y="512618"/>
            <a:ext cx="3338945" cy="4082005"/>
          </a:xfrm>
        </p:spPr>
        <p:txBody>
          <a:bodyPr>
            <a:normAutofit fontScale="85000" lnSpcReduction="20000"/>
          </a:bodyPr>
          <a:lstStyle/>
          <a:p>
            <a:r>
              <a:rPr lang="en-US" sz="3300" b="1" dirty="0">
                <a:solidFill>
                  <a:schemeClr val="tx1"/>
                </a:solidFill>
              </a:rPr>
              <a:t>Moment (Torque)</a:t>
            </a:r>
          </a:p>
          <a:p>
            <a:pPr>
              <a:buFont typeface="Arial" pitchFamily="34" charset="0"/>
              <a:buNone/>
            </a:pPr>
            <a:endParaRPr lang="en-US" sz="1800" b="1" dirty="0">
              <a:solidFill>
                <a:schemeClr val="tx1"/>
              </a:solidFill>
            </a:endParaRPr>
          </a:p>
          <a:p>
            <a:pPr>
              <a:buFont typeface="Arial" pitchFamily="34" charset="0"/>
              <a:buNone/>
            </a:pPr>
            <a:r>
              <a:rPr lang="en-US" sz="1800" dirty="0">
                <a:solidFill>
                  <a:schemeClr val="tx1"/>
                </a:solidFill>
              </a:rPr>
              <a:t>The Moment (Torque) of a force is a measure of its </a:t>
            </a:r>
            <a:r>
              <a:rPr lang="en-US" sz="1800" dirty="0">
                <a:solidFill>
                  <a:srgbClr val="DC6E23"/>
                </a:solidFill>
              </a:rPr>
              <a:t>tendency to cause </a:t>
            </a:r>
            <a:r>
              <a:rPr lang="en-US" sz="1800" dirty="0">
                <a:solidFill>
                  <a:schemeClr val="tx1"/>
                </a:solidFill>
              </a:rPr>
              <a:t>a body to rotate about a specific point or axis.  In order for a moment to develop, the force must act upon the body in such a manner that the body would begin to twist. A moment has a direction, e.g., clockwise or counter-clockwise, or inversion of eversion, or pronation and supination and is created when a force does not have an equal and opposite force directly along its line of action.  The simple equation for Moment is:</a:t>
            </a:r>
            <a:r>
              <a:rPr lang="en-US" sz="1800" dirty="0">
                <a:solidFill>
                  <a:srgbClr val="DC6E23"/>
                </a:solidFill>
              </a:rPr>
              <a:t> </a:t>
            </a:r>
            <a:r>
              <a:rPr lang="en-US" sz="1800" b="1" dirty="0">
                <a:solidFill>
                  <a:srgbClr val="DC6E23"/>
                </a:solidFill>
              </a:rPr>
              <a:t>M(T)=</a:t>
            </a:r>
            <a:r>
              <a:rPr lang="en-US" sz="1800" b="1" dirty="0" err="1">
                <a:solidFill>
                  <a:srgbClr val="DC6E23"/>
                </a:solidFill>
              </a:rPr>
              <a:t>Fd</a:t>
            </a:r>
            <a:endParaRPr lang="en-US" sz="1800" b="1" dirty="0">
              <a:solidFill>
                <a:srgbClr val="DC6E23"/>
              </a:solidFill>
            </a:endParaRPr>
          </a:p>
          <a:p>
            <a:pPr lvl="1"/>
            <a:endParaRPr lang="en-US" sz="1600" dirty="0"/>
          </a:p>
        </p:txBody>
      </p:sp>
      <p:pic>
        <p:nvPicPr>
          <p:cNvPr id="64515" name="Picture 1" descr="http://www.splung.com/kinematics/images/moment/spanner.gif"/>
          <p:cNvPicPr>
            <a:picLocks noGrp="1" noChangeAspect="1" noChangeArrowheads="1"/>
          </p:cNvPicPr>
          <p:nvPr>
            <p:ph sz="half" idx="2"/>
          </p:nvPr>
        </p:nvPicPr>
        <p:blipFill>
          <a:blip r:embed="rId2"/>
          <a:srcRect/>
          <a:stretch>
            <a:fillRect/>
          </a:stretch>
        </p:blipFill>
        <p:spPr>
          <a:xfrm>
            <a:off x="5133109" y="1339072"/>
            <a:ext cx="2990850" cy="1967345"/>
          </a:xfrm>
        </p:spPr>
      </p:pic>
      <p:sp>
        <p:nvSpPr>
          <p:cNvPr id="64516" name="TextBox 6"/>
          <p:cNvSpPr txBox="1">
            <a:spLocks noChangeArrowheads="1"/>
          </p:cNvSpPr>
          <p:nvPr/>
        </p:nvSpPr>
        <p:spPr bwMode="auto">
          <a:xfrm>
            <a:off x="5257800" y="3306417"/>
            <a:ext cx="2971800" cy="738664"/>
          </a:xfrm>
          <a:prstGeom prst="rect">
            <a:avLst/>
          </a:prstGeom>
          <a:noFill/>
          <a:ln w="9525">
            <a:noFill/>
            <a:miter lim="800000"/>
            <a:headEnd/>
            <a:tailEnd/>
          </a:ln>
        </p:spPr>
        <p:txBody>
          <a:bodyPr wrap="square">
            <a:spAutoFit/>
          </a:bodyPr>
          <a:lstStyle/>
          <a:p>
            <a:r>
              <a:rPr lang="en-US" sz="1400" dirty="0">
                <a:solidFill>
                  <a:schemeClr val="tx2"/>
                </a:solidFill>
              </a:rPr>
              <a:t>F  = Newtons (I.0 lb is 4.448 N)</a:t>
            </a:r>
          </a:p>
          <a:p>
            <a:r>
              <a:rPr lang="en-US" sz="1400" dirty="0">
                <a:solidFill>
                  <a:schemeClr val="tx2"/>
                </a:solidFill>
              </a:rPr>
              <a:t>d  = meters</a:t>
            </a:r>
          </a:p>
          <a:p>
            <a:r>
              <a:rPr lang="en-US" sz="1400" dirty="0">
                <a:solidFill>
                  <a:schemeClr val="tx2"/>
                </a:solidFill>
              </a:rPr>
              <a:t>Unit of measurement  = Nm</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5"/>
          <p:cNvSpPr>
            <a:spLocks noGrp="1"/>
          </p:cNvSpPr>
          <p:nvPr>
            <p:ph idx="1"/>
          </p:nvPr>
        </p:nvSpPr>
        <p:spPr>
          <a:xfrm>
            <a:off x="1442251" y="630383"/>
            <a:ext cx="7143760" cy="3785328"/>
          </a:xfrm>
        </p:spPr>
        <p:txBody>
          <a:bodyPr>
            <a:normAutofit/>
          </a:bodyPr>
          <a:lstStyle/>
          <a:p>
            <a:r>
              <a:rPr lang="en-US" sz="2800" b="1" dirty="0">
                <a:solidFill>
                  <a:schemeClr val="tx1"/>
                </a:solidFill>
              </a:rPr>
              <a:t>In the biomechanics of joints, a single moment may:</a:t>
            </a:r>
          </a:p>
          <a:p>
            <a:pPr marL="0" lvl="1">
              <a:buClr>
                <a:srgbClr val="DC6E23"/>
              </a:buClr>
              <a:buFont typeface="Courier New" pitchFamily="49" charset="0"/>
              <a:buChar char="o"/>
            </a:pPr>
            <a:r>
              <a:rPr lang="en-US" sz="2000" b="1" dirty="0">
                <a:solidFill>
                  <a:schemeClr val="tx1"/>
                </a:solidFill>
              </a:rPr>
              <a:t> </a:t>
            </a:r>
            <a:r>
              <a:rPr lang="en-US" sz="1800" dirty="0">
                <a:solidFill>
                  <a:schemeClr val="tx1"/>
                </a:solidFill>
              </a:rPr>
              <a:t>Accelerate joint motion in the same direction of the moment.</a:t>
            </a:r>
          </a:p>
          <a:p>
            <a:pPr marL="0" lvl="1">
              <a:buClr>
                <a:srgbClr val="DC6E23"/>
              </a:buClr>
              <a:buFont typeface="Courier New" pitchFamily="49" charset="0"/>
              <a:buChar char="o"/>
            </a:pPr>
            <a:r>
              <a:rPr lang="en-US" sz="1800" dirty="0">
                <a:solidFill>
                  <a:schemeClr val="tx1"/>
                </a:solidFill>
              </a:rPr>
              <a:t> Decelerate joint motion in the direction opposite the applied moment.</a:t>
            </a:r>
          </a:p>
          <a:p>
            <a:pPr marL="0" lvl="1">
              <a:buClr>
                <a:srgbClr val="DC6E23"/>
              </a:buClr>
              <a:buFont typeface="Courier New" pitchFamily="49" charset="0"/>
              <a:buChar char="o"/>
            </a:pPr>
            <a:r>
              <a:rPr lang="en-US" sz="1800" dirty="0">
                <a:solidFill>
                  <a:schemeClr val="tx1"/>
                </a:solidFill>
              </a:rPr>
              <a:t> Stabilize a joint by counterbalancing a moment being applied across the joint in the opposite direction.</a:t>
            </a:r>
          </a:p>
          <a:p>
            <a:endParaRPr lang="en-US" dirty="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sz="half" idx="1"/>
          </p:nvPr>
        </p:nvSpPr>
        <p:spPr>
          <a:xfrm>
            <a:off x="841514" y="1139686"/>
            <a:ext cx="4717774" cy="2860813"/>
          </a:xfrm>
        </p:spPr>
        <p:txBody>
          <a:bodyPr>
            <a:normAutofit/>
          </a:bodyPr>
          <a:lstStyle/>
          <a:p>
            <a:pPr lvl="1">
              <a:lnSpc>
                <a:spcPct val="110000"/>
              </a:lnSpc>
              <a:buClr>
                <a:srgbClr val="DC6E23"/>
              </a:buClr>
              <a:buFont typeface="Courier New" pitchFamily="49" charset="0"/>
              <a:buChar char="o"/>
            </a:pPr>
            <a:r>
              <a:rPr lang="en-US" b="1" dirty="0">
                <a:solidFill>
                  <a:schemeClr val="tx1"/>
                </a:solidFill>
              </a:rPr>
              <a:t> </a:t>
            </a:r>
            <a:r>
              <a:rPr lang="en-US" sz="1800" dirty="0">
                <a:solidFill>
                  <a:schemeClr val="tx1"/>
                </a:solidFill>
              </a:rPr>
              <a:t>If d = 18.0</a:t>
            </a:r>
            <a:r>
              <a:rPr lang="en-US" sz="1800" dirty="0">
                <a:solidFill>
                  <a:srgbClr val="DC6E23"/>
                </a:solidFill>
              </a:rPr>
              <a:t>cm</a:t>
            </a:r>
            <a:r>
              <a:rPr lang="en-US" sz="1800" dirty="0">
                <a:solidFill>
                  <a:schemeClr val="tx1"/>
                </a:solidFill>
              </a:rPr>
              <a:t> and F = 120 Newtons, Moment =  2160</a:t>
            </a:r>
            <a:r>
              <a:rPr lang="en-US" sz="1800" dirty="0">
                <a:solidFill>
                  <a:srgbClr val="DC6E23"/>
                </a:solidFill>
              </a:rPr>
              <a:t>Ncm</a:t>
            </a:r>
            <a:r>
              <a:rPr lang="en-US" sz="1800" dirty="0">
                <a:solidFill>
                  <a:schemeClr val="tx1"/>
                </a:solidFill>
              </a:rPr>
              <a:t> in a dorsiflexion direction.  </a:t>
            </a:r>
          </a:p>
          <a:p>
            <a:pPr lvl="1">
              <a:lnSpc>
                <a:spcPct val="110000"/>
              </a:lnSpc>
              <a:buClr>
                <a:srgbClr val="DC6E23"/>
              </a:buClr>
              <a:buFont typeface="Courier New" pitchFamily="49" charset="0"/>
              <a:buChar char="o"/>
            </a:pPr>
            <a:r>
              <a:rPr lang="en-US" sz="1800" dirty="0">
                <a:solidFill>
                  <a:schemeClr val="tx1"/>
                </a:solidFill>
              </a:rPr>
              <a:t> If the foot is not </a:t>
            </a:r>
            <a:r>
              <a:rPr lang="en-US" sz="1800" dirty="0" err="1">
                <a:solidFill>
                  <a:schemeClr val="tx1"/>
                </a:solidFill>
              </a:rPr>
              <a:t>dorsiflexing</a:t>
            </a:r>
            <a:r>
              <a:rPr lang="en-US" sz="1800" dirty="0">
                <a:solidFill>
                  <a:schemeClr val="tx1"/>
                </a:solidFill>
              </a:rPr>
              <a:t>, there must be 2160Ncm of plantar flexion moment acting around the ankle joint  axis = Zero Moment or Rotational Equilibrium.</a:t>
            </a:r>
          </a:p>
        </p:txBody>
      </p:sp>
      <p:pic>
        <p:nvPicPr>
          <p:cNvPr id="65539" name="Picture 2"/>
          <p:cNvPicPr>
            <a:picLocks noGrp="1" noChangeAspect="1" noChangeArrowheads="1"/>
          </p:cNvPicPr>
          <p:nvPr>
            <p:ph sz="half" idx="2"/>
          </p:nvPr>
        </p:nvPicPr>
        <p:blipFill>
          <a:blip r:embed="rId3"/>
          <a:srcRect/>
          <a:stretch>
            <a:fillRect/>
          </a:stretch>
        </p:blipFill>
        <p:spPr>
          <a:xfrm>
            <a:off x="5691187" y="1573768"/>
            <a:ext cx="2538413" cy="1388269"/>
          </a:xfrm>
        </p:spPr>
      </p:pic>
      <p:sp>
        <p:nvSpPr>
          <p:cNvPr id="65540" name="TextBox 3"/>
          <p:cNvSpPr txBox="1">
            <a:spLocks noChangeArrowheads="1"/>
          </p:cNvSpPr>
          <p:nvPr/>
        </p:nvSpPr>
        <p:spPr bwMode="auto">
          <a:xfrm>
            <a:off x="7215186" y="2945368"/>
            <a:ext cx="533400" cy="369332"/>
          </a:xfrm>
          <a:prstGeom prst="rect">
            <a:avLst/>
          </a:prstGeom>
          <a:noFill/>
          <a:ln w="9525">
            <a:noFill/>
            <a:miter lim="800000"/>
            <a:headEnd/>
            <a:tailEnd/>
          </a:ln>
        </p:spPr>
        <p:txBody>
          <a:bodyPr>
            <a:spAutoFit/>
          </a:bodyPr>
          <a:lstStyle/>
          <a:p>
            <a:r>
              <a:rPr lang="en-US"/>
              <a:t>F</a:t>
            </a:r>
          </a:p>
        </p:txBody>
      </p:sp>
      <p:sp>
        <p:nvSpPr>
          <p:cNvPr id="65541" name="TextBox 19"/>
          <p:cNvSpPr txBox="1">
            <a:spLocks noChangeArrowheads="1"/>
          </p:cNvSpPr>
          <p:nvPr/>
        </p:nvSpPr>
        <p:spPr bwMode="auto">
          <a:xfrm>
            <a:off x="6453186" y="2030968"/>
            <a:ext cx="1066800" cy="276999"/>
          </a:xfrm>
          <a:prstGeom prst="rect">
            <a:avLst/>
          </a:prstGeom>
          <a:noFill/>
          <a:ln w="9525">
            <a:noFill/>
            <a:miter lim="800000"/>
            <a:headEnd/>
            <a:tailEnd/>
          </a:ln>
        </p:spPr>
        <p:txBody>
          <a:bodyPr>
            <a:spAutoFit/>
          </a:bodyPr>
          <a:lstStyle/>
          <a:p>
            <a:pPr algn="ctr"/>
            <a:r>
              <a:rPr lang="en-US" sz="1200" b="1" dirty="0">
                <a:solidFill>
                  <a:srgbClr val="FF0000"/>
                </a:solidFill>
              </a:rPr>
              <a:t>18.0 cm</a:t>
            </a:r>
          </a:p>
        </p:txBody>
      </p:sp>
      <p:sp>
        <p:nvSpPr>
          <p:cNvPr id="65542" name="TextBox 18"/>
          <p:cNvSpPr txBox="1">
            <a:spLocks noChangeArrowheads="1"/>
          </p:cNvSpPr>
          <p:nvPr/>
        </p:nvSpPr>
        <p:spPr bwMode="auto">
          <a:xfrm>
            <a:off x="6834186" y="3173968"/>
            <a:ext cx="1143000" cy="369332"/>
          </a:xfrm>
          <a:prstGeom prst="rect">
            <a:avLst/>
          </a:prstGeom>
          <a:noFill/>
          <a:ln w="9525">
            <a:noFill/>
            <a:miter lim="800000"/>
            <a:headEnd/>
            <a:tailEnd/>
          </a:ln>
        </p:spPr>
        <p:txBody>
          <a:bodyPr>
            <a:spAutoFit/>
          </a:bodyPr>
          <a:lstStyle/>
          <a:p>
            <a:pPr algn="ctr"/>
            <a:r>
              <a:rPr lang="en-US" b="1" dirty="0">
                <a:solidFill>
                  <a:srgbClr val="DC6E23"/>
                </a:solidFill>
              </a:rPr>
              <a:t>120N</a:t>
            </a:r>
          </a:p>
        </p:txBody>
      </p:sp>
      <p:sp>
        <p:nvSpPr>
          <p:cNvPr id="7" name="Rectangle 6"/>
          <p:cNvSpPr/>
          <p:nvPr/>
        </p:nvSpPr>
        <p:spPr>
          <a:xfrm>
            <a:off x="1288716" y="331304"/>
            <a:ext cx="6795110" cy="523220"/>
          </a:xfrm>
          <a:prstGeom prst="rect">
            <a:avLst/>
          </a:prstGeom>
        </p:spPr>
        <p:txBody>
          <a:bodyPr wrap="square">
            <a:spAutoFit/>
          </a:bodyPr>
          <a:lstStyle/>
          <a:p>
            <a:r>
              <a:rPr lang="en-US" sz="2800" b="1" dirty="0"/>
              <a:t>Vertical GRF creates </a:t>
            </a:r>
            <a:r>
              <a:rPr lang="en-US" sz="2800" b="1" dirty="0">
                <a:solidFill>
                  <a:srgbClr val="DC6E23"/>
                </a:solidFill>
              </a:rPr>
              <a:t>External </a:t>
            </a:r>
            <a:r>
              <a:rPr lang="en-US" sz="2800" b="1" dirty="0"/>
              <a:t>Joint Moments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Grp="1" noChangeAspect="1" noChangeArrowheads="1"/>
          </p:cNvPicPr>
          <p:nvPr>
            <p:ph sz="half" idx="1"/>
          </p:nvPr>
        </p:nvPicPr>
        <p:blipFill>
          <a:blip r:embed="rId2"/>
          <a:srcRect/>
          <a:stretch>
            <a:fillRect/>
          </a:stretch>
        </p:blipFill>
        <p:spPr>
          <a:xfrm>
            <a:off x="5943600" y="1281589"/>
            <a:ext cx="2332038" cy="1657350"/>
          </a:xfrm>
        </p:spPr>
      </p:pic>
      <p:sp>
        <p:nvSpPr>
          <p:cNvPr id="66563" name="Content Placeholder 2"/>
          <p:cNvSpPr>
            <a:spLocks noGrp="1"/>
          </p:cNvSpPr>
          <p:nvPr>
            <p:ph sz="half" idx="2"/>
          </p:nvPr>
        </p:nvSpPr>
        <p:spPr>
          <a:xfrm>
            <a:off x="782782" y="748145"/>
            <a:ext cx="4627418" cy="2337955"/>
          </a:xfrm>
        </p:spPr>
        <p:txBody>
          <a:bodyPr>
            <a:normAutofit fontScale="85000" lnSpcReduction="20000"/>
          </a:bodyPr>
          <a:lstStyle/>
          <a:p>
            <a:pPr lvl="1"/>
            <a:r>
              <a:rPr lang="en-US" dirty="0">
                <a:solidFill>
                  <a:schemeClr val="tx1"/>
                </a:solidFill>
                <a:latin typeface="Arial" pitchFamily="34" charset="0"/>
                <a:cs typeface="Arial" pitchFamily="34" charset="0"/>
              </a:rPr>
              <a:t>If  the distance on the other side of the axis (d</a:t>
            </a:r>
            <a:r>
              <a:rPr lang="en-US" baseline="30000" dirty="0">
                <a:solidFill>
                  <a:schemeClr val="tx1"/>
                </a:solidFill>
                <a:latin typeface="Arial" pitchFamily="34" charset="0"/>
                <a:cs typeface="Arial" pitchFamily="34" charset="0"/>
              </a:rPr>
              <a:t>2</a:t>
            </a:r>
            <a:r>
              <a:rPr lang="en-US" dirty="0">
                <a:solidFill>
                  <a:schemeClr val="tx1"/>
                </a:solidFill>
                <a:latin typeface="Arial" pitchFamily="34" charset="0"/>
                <a:cs typeface="Arial" pitchFamily="34" charset="0"/>
              </a:rPr>
              <a:t>)is d</a:t>
            </a:r>
            <a:r>
              <a:rPr lang="en-US" baseline="30000" dirty="0">
                <a:solidFill>
                  <a:schemeClr val="tx1"/>
                </a:solidFill>
                <a:latin typeface="Arial" pitchFamily="34" charset="0"/>
                <a:cs typeface="Arial" pitchFamily="34" charset="0"/>
              </a:rPr>
              <a:t>1</a:t>
            </a:r>
            <a:r>
              <a:rPr lang="en-US" dirty="0">
                <a:solidFill>
                  <a:schemeClr val="tx1"/>
                </a:solidFill>
                <a:latin typeface="Arial" pitchFamily="34" charset="0"/>
                <a:cs typeface="Arial" pitchFamily="34" charset="0"/>
              </a:rPr>
              <a:t>/3 (6.0cm), we know the force acting on the heel must be 3x the force acting on the forefoot or 360N to create rotational equilibrium, i.e., the foot is not moving.</a:t>
            </a:r>
          </a:p>
          <a:p>
            <a:pPr marL="0" indent="0">
              <a:spcBef>
                <a:spcPct val="0"/>
              </a:spcBef>
              <a:buFont typeface="Arial" pitchFamily="34" charset="0"/>
              <a:buNone/>
            </a:pPr>
            <a:endParaRPr lang="en-US" sz="1200" dirty="0">
              <a:solidFill>
                <a:schemeClr val="tx1"/>
              </a:solidFill>
              <a:latin typeface="Arial" pitchFamily="34" charset="0"/>
              <a:ea typeface="Calibri" pitchFamily="34" charset="0"/>
              <a:cs typeface="Arial" pitchFamily="34" charset="0"/>
            </a:endParaRPr>
          </a:p>
          <a:p>
            <a:pPr lvl="1">
              <a:buFont typeface="Arial" pitchFamily="34" charset="0"/>
              <a:buNone/>
            </a:pPr>
            <a:endParaRPr lang="en-US" dirty="0">
              <a:solidFill>
                <a:schemeClr val="tx1"/>
              </a:solidFill>
              <a:latin typeface="Arial" pitchFamily="34" charset="0"/>
              <a:cs typeface="Arial" pitchFamily="34" charset="0"/>
            </a:endParaRPr>
          </a:p>
        </p:txBody>
      </p:sp>
      <p:cxnSp>
        <p:nvCxnSpPr>
          <p:cNvPr id="7" name="Straight Arrow Connector 6"/>
          <p:cNvCxnSpPr/>
          <p:nvPr/>
        </p:nvCxnSpPr>
        <p:spPr>
          <a:xfrm>
            <a:off x="7467600" y="1910239"/>
            <a:ext cx="0" cy="4012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248400" y="1910239"/>
            <a:ext cx="0" cy="400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077200" y="2767489"/>
            <a:ext cx="304800" cy="1143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567" name="TextBox 17"/>
          <p:cNvSpPr txBox="1">
            <a:spLocks noChangeArrowheads="1"/>
          </p:cNvSpPr>
          <p:nvPr/>
        </p:nvSpPr>
        <p:spPr bwMode="auto">
          <a:xfrm>
            <a:off x="6019800" y="2965371"/>
            <a:ext cx="1025236" cy="646331"/>
          </a:xfrm>
          <a:prstGeom prst="rect">
            <a:avLst/>
          </a:prstGeom>
          <a:noFill/>
          <a:ln w="9525">
            <a:noFill/>
            <a:miter lim="800000"/>
            <a:headEnd/>
            <a:tailEnd/>
          </a:ln>
        </p:spPr>
        <p:txBody>
          <a:bodyPr wrap="square">
            <a:spAutoFit/>
          </a:bodyPr>
          <a:lstStyle/>
          <a:p>
            <a:r>
              <a:rPr lang="en-US" dirty="0">
                <a:solidFill>
                  <a:srgbClr val="DC6E23"/>
                </a:solidFill>
              </a:rPr>
              <a:t>Fx3</a:t>
            </a:r>
          </a:p>
          <a:p>
            <a:r>
              <a:rPr lang="en-US" b="1" dirty="0">
                <a:solidFill>
                  <a:srgbClr val="DC6E23"/>
                </a:solidFill>
              </a:rPr>
              <a:t>360Ncm</a:t>
            </a:r>
          </a:p>
        </p:txBody>
      </p:sp>
      <p:sp>
        <p:nvSpPr>
          <p:cNvPr id="66568" name="TextBox 18"/>
          <p:cNvSpPr txBox="1">
            <a:spLocks noChangeArrowheads="1"/>
          </p:cNvSpPr>
          <p:nvPr/>
        </p:nvSpPr>
        <p:spPr bwMode="auto">
          <a:xfrm>
            <a:off x="7294418" y="2596039"/>
            <a:ext cx="981220" cy="646331"/>
          </a:xfrm>
          <a:prstGeom prst="rect">
            <a:avLst/>
          </a:prstGeom>
          <a:noFill/>
          <a:ln w="9525">
            <a:noFill/>
            <a:miter lim="800000"/>
            <a:headEnd/>
            <a:tailEnd/>
          </a:ln>
        </p:spPr>
        <p:txBody>
          <a:bodyPr wrap="square">
            <a:spAutoFit/>
          </a:bodyPr>
          <a:lstStyle/>
          <a:p>
            <a:r>
              <a:rPr lang="en-US" dirty="0">
                <a:solidFill>
                  <a:srgbClr val="DC6E23"/>
                </a:solidFill>
              </a:rPr>
              <a:t>Fx1</a:t>
            </a:r>
          </a:p>
          <a:p>
            <a:r>
              <a:rPr lang="en-US" b="1" dirty="0">
                <a:solidFill>
                  <a:srgbClr val="DC6E23"/>
                </a:solidFill>
              </a:rPr>
              <a:t>120Ncm</a:t>
            </a:r>
          </a:p>
        </p:txBody>
      </p:sp>
      <p:sp>
        <p:nvSpPr>
          <p:cNvPr id="66569" name="TextBox 19"/>
          <p:cNvSpPr txBox="1">
            <a:spLocks noChangeArrowheads="1"/>
          </p:cNvSpPr>
          <p:nvPr/>
        </p:nvSpPr>
        <p:spPr bwMode="auto">
          <a:xfrm>
            <a:off x="6705600" y="1510189"/>
            <a:ext cx="685800" cy="369332"/>
          </a:xfrm>
          <a:prstGeom prst="rect">
            <a:avLst/>
          </a:prstGeom>
          <a:noFill/>
          <a:ln w="9525">
            <a:noFill/>
            <a:miter lim="800000"/>
            <a:headEnd/>
            <a:tailEnd/>
          </a:ln>
        </p:spPr>
        <p:txBody>
          <a:bodyPr>
            <a:spAutoFit/>
          </a:bodyPr>
          <a:lstStyle/>
          <a:p>
            <a:r>
              <a:rPr lang="en-US" b="1" dirty="0">
                <a:solidFill>
                  <a:srgbClr val="FF0000"/>
                </a:solidFill>
              </a:rPr>
              <a:t>d</a:t>
            </a:r>
            <a:r>
              <a:rPr lang="en-US" b="1" baseline="30000" dirty="0">
                <a:solidFill>
                  <a:srgbClr val="FF0000"/>
                </a:solidFill>
              </a:rPr>
              <a:t>1</a:t>
            </a:r>
            <a:endParaRPr lang="en-US" b="1" dirty="0">
              <a:solidFill>
                <a:srgbClr val="FF0000"/>
              </a:solidFill>
            </a:endParaRPr>
          </a:p>
        </p:txBody>
      </p:sp>
      <p:cxnSp>
        <p:nvCxnSpPr>
          <p:cNvPr id="26" name="Straight Arrow Connector 25"/>
          <p:cNvCxnSpPr/>
          <p:nvPr/>
        </p:nvCxnSpPr>
        <p:spPr>
          <a:xfrm>
            <a:off x="6248400" y="1910239"/>
            <a:ext cx="304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629400" y="1910239"/>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6572" name="TextBox 31"/>
          <p:cNvSpPr txBox="1">
            <a:spLocks noChangeArrowheads="1"/>
          </p:cNvSpPr>
          <p:nvPr/>
        </p:nvSpPr>
        <p:spPr bwMode="auto">
          <a:xfrm>
            <a:off x="6019800" y="1510189"/>
            <a:ext cx="685800" cy="369332"/>
          </a:xfrm>
          <a:prstGeom prst="rect">
            <a:avLst/>
          </a:prstGeom>
          <a:noFill/>
          <a:ln w="9525">
            <a:noFill/>
            <a:miter lim="800000"/>
            <a:headEnd/>
            <a:tailEnd/>
          </a:ln>
        </p:spPr>
        <p:txBody>
          <a:bodyPr>
            <a:spAutoFit/>
          </a:bodyPr>
          <a:lstStyle/>
          <a:p>
            <a:r>
              <a:rPr lang="en-US" b="1" dirty="0">
                <a:solidFill>
                  <a:srgbClr val="FF0000"/>
                </a:solidFill>
              </a:rPr>
              <a:t>d</a:t>
            </a:r>
            <a:r>
              <a:rPr lang="en-US" b="1" baseline="30000" dirty="0">
                <a:solidFill>
                  <a:srgbClr val="FF0000"/>
                </a:solidFill>
              </a:rPr>
              <a:t>2</a:t>
            </a:r>
            <a:endParaRPr lang="en-US" b="1" dirty="0">
              <a:solidFill>
                <a:srgbClr val="FF0000"/>
              </a:solidFill>
            </a:endParaRPr>
          </a:p>
        </p:txBody>
      </p:sp>
      <p:sp>
        <p:nvSpPr>
          <p:cNvPr id="66573" name="Rectangle 15"/>
          <p:cNvSpPr>
            <a:spLocks noChangeArrowheads="1"/>
          </p:cNvSpPr>
          <p:nvPr/>
        </p:nvSpPr>
        <p:spPr bwMode="auto">
          <a:xfrm>
            <a:off x="1292087" y="3086100"/>
            <a:ext cx="3975652" cy="1169551"/>
          </a:xfrm>
          <a:prstGeom prst="rect">
            <a:avLst/>
          </a:prstGeom>
          <a:noFill/>
          <a:ln w="9525">
            <a:noFill/>
            <a:miter lim="800000"/>
            <a:headEnd/>
            <a:tailEnd/>
          </a:ln>
        </p:spPr>
        <p:txBody>
          <a:bodyPr wrap="square">
            <a:spAutoFit/>
          </a:bodyPr>
          <a:lstStyle/>
          <a:p>
            <a:pPr algn="ctr"/>
            <a:r>
              <a:rPr lang="en-US" sz="1400" dirty="0">
                <a:solidFill>
                  <a:srgbClr val="DC6E23"/>
                </a:solidFill>
                <a:latin typeface="Century Gothic" pitchFamily="34" charset="0"/>
                <a:cs typeface="Calibri" pitchFamily="34" charset="0"/>
              </a:rPr>
              <a:t>This is Newton's third law of motion (Motion is Newton's word for Momentum): </a:t>
            </a:r>
            <a:r>
              <a:rPr lang="en-US" sz="1400" i="1" dirty="0">
                <a:solidFill>
                  <a:srgbClr val="DC6E23"/>
                </a:solidFill>
                <a:latin typeface="Century Gothic" pitchFamily="34" charset="0"/>
                <a:cs typeface="Calibri" pitchFamily="34" charset="0"/>
              </a:rPr>
              <a:t>"</a:t>
            </a:r>
            <a:r>
              <a:rPr lang="en-US" sz="1400" dirty="0">
                <a:solidFill>
                  <a:srgbClr val="DC6E23"/>
                </a:solidFill>
                <a:latin typeface="Century Gothic" pitchFamily="34" charset="0"/>
                <a:cs typeface="Calibri" pitchFamily="34" charset="0"/>
              </a:rPr>
              <a:t>To every action there is always an equal and opposite reaction," The forces are always equal and are in opposite directions.</a:t>
            </a:r>
            <a:endParaRPr lang="en-US" sz="1400" dirty="0">
              <a:solidFill>
                <a:srgbClr val="DC6E23"/>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sz="half" idx="1"/>
          </p:nvPr>
        </p:nvSpPr>
        <p:spPr>
          <a:xfrm>
            <a:off x="1094508" y="1272208"/>
            <a:ext cx="4372014" cy="3528391"/>
          </a:xfrm>
        </p:spPr>
        <p:txBody>
          <a:bodyPr>
            <a:normAutofit/>
          </a:bodyPr>
          <a:lstStyle/>
          <a:p>
            <a:pPr>
              <a:lnSpc>
                <a:spcPct val="100000"/>
              </a:lnSpc>
            </a:pPr>
            <a:r>
              <a:rPr lang="en-US" sz="1800" dirty="0">
                <a:solidFill>
                  <a:schemeClr val="tx1"/>
                </a:solidFill>
              </a:rPr>
              <a:t>If we stand the same foot on a pressure mat and discover the pressures beneath the forefoot and heel are distributed 50:50? If the foot is not </a:t>
            </a:r>
            <a:r>
              <a:rPr lang="en-US" sz="1800" dirty="0" err="1">
                <a:solidFill>
                  <a:schemeClr val="tx1"/>
                </a:solidFill>
              </a:rPr>
              <a:t>dorsiflexing</a:t>
            </a:r>
            <a:r>
              <a:rPr lang="en-US" sz="1800" dirty="0">
                <a:solidFill>
                  <a:schemeClr val="tx1"/>
                </a:solidFill>
              </a:rPr>
              <a:t> (rotational equilibrium), we know there must be a  further plantarflexion moment of 1440Ncm acting on the foot from another origin.</a:t>
            </a:r>
          </a:p>
        </p:txBody>
      </p:sp>
      <p:pic>
        <p:nvPicPr>
          <p:cNvPr id="67587" name="Picture 2"/>
          <p:cNvPicPr>
            <a:picLocks noGrp="1" noChangeAspect="1" noChangeArrowheads="1"/>
          </p:cNvPicPr>
          <p:nvPr>
            <p:ph sz="half" idx="2"/>
          </p:nvPr>
        </p:nvPicPr>
        <p:blipFill>
          <a:blip r:embed="rId2"/>
          <a:srcRect/>
          <a:stretch>
            <a:fillRect/>
          </a:stretch>
        </p:blipFill>
        <p:spPr>
          <a:xfrm>
            <a:off x="6096000" y="1428750"/>
            <a:ext cx="2332038" cy="1657350"/>
          </a:xfrm>
        </p:spPr>
      </p:pic>
      <p:sp>
        <p:nvSpPr>
          <p:cNvPr id="9" name="Rectangle 8"/>
          <p:cNvSpPr/>
          <p:nvPr/>
        </p:nvSpPr>
        <p:spPr>
          <a:xfrm>
            <a:off x="8229600" y="2914650"/>
            <a:ext cx="304800" cy="1143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20"/>
          <p:cNvCxnSpPr/>
          <p:nvPr/>
        </p:nvCxnSpPr>
        <p:spPr>
          <a:xfrm>
            <a:off x="7620000" y="2057400"/>
            <a:ext cx="0" cy="4012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00800" y="2057400"/>
            <a:ext cx="0" cy="400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229600" y="2914650"/>
            <a:ext cx="304800" cy="1143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92" name="TextBox 17"/>
          <p:cNvSpPr txBox="1">
            <a:spLocks noChangeArrowheads="1"/>
          </p:cNvSpPr>
          <p:nvPr/>
        </p:nvSpPr>
        <p:spPr bwMode="auto">
          <a:xfrm>
            <a:off x="6096000" y="3086100"/>
            <a:ext cx="685800" cy="369332"/>
          </a:xfrm>
          <a:prstGeom prst="rect">
            <a:avLst/>
          </a:prstGeom>
          <a:noFill/>
          <a:ln w="9525">
            <a:noFill/>
            <a:miter lim="800000"/>
            <a:headEnd/>
            <a:tailEnd/>
          </a:ln>
        </p:spPr>
        <p:txBody>
          <a:bodyPr>
            <a:spAutoFit/>
          </a:bodyPr>
          <a:lstStyle/>
          <a:p>
            <a:r>
              <a:rPr lang="en-US">
                <a:solidFill>
                  <a:srgbClr val="00B050"/>
                </a:solidFill>
              </a:rPr>
              <a:t>Fx3</a:t>
            </a:r>
          </a:p>
        </p:txBody>
      </p:sp>
      <p:sp>
        <p:nvSpPr>
          <p:cNvPr id="67593" name="TextBox 18"/>
          <p:cNvSpPr txBox="1">
            <a:spLocks noChangeArrowheads="1"/>
          </p:cNvSpPr>
          <p:nvPr/>
        </p:nvSpPr>
        <p:spPr bwMode="auto">
          <a:xfrm>
            <a:off x="7315200" y="2743200"/>
            <a:ext cx="685800" cy="369332"/>
          </a:xfrm>
          <a:prstGeom prst="rect">
            <a:avLst/>
          </a:prstGeom>
          <a:noFill/>
          <a:ln w="9525">
            <a:noFill/>
            <a:miter lim="800000"/>
            <a:headEnd/>
            <a:tailEnd/>
          </a:ln>
        </p:spPr>
        <p:txBody>
          <a:bodyPr>
            <a:spAutoFit/>
          </a:bodyPr>
          <a:lstStyle/>
          <a:p>
            <a:r>
              <a:rPr lang="en-US">
                <a:solidFill>
                  <a:srgbClr val="00B050"/>
                </a:solidFill>
              </a:rPr>
              <a:t>Fx1</a:t>
            </a:r>
          </a:p>
        </p:txBody>
      </p:sp>
      <p:sp>
        <p:nvSpPr>
          <p:cNvPr id="67594" name="TextBox 19"/>
          <p:cNvSpPr txBox="1">
            <a:spLocks noChangeArrowheads="1"/>
          </p:cNvSpPr>
          <p:nvPr/>
        </p:nvSpPr>
        <p:spPr bwMode="auto">
          <a:xfrm>
            <a:off x="6858000" y="1771650"/>
            <a:ext cx="1066800" cy="276999"/>
          </a:xfrm>
          <a:prstGeom prst="rect">
            <a:avLst/>
          </a:prstGeom>
          <a:noFill/>
          <a:ln w="9525">
            <a:noFill/>
            <a:miter lim="800000"/>
            <a:headEnd/>
            <a:tailEnd/>
          </a:ln>
        </p:spPr>
        <p:txBody>
          <a:bodyPr>
            <a:spAutoFit/>
          </a:bodyPr>
          <a:lstStyle/>
          <a:p>
            <a:r>
              <a:rPr lang="en-US" sz="1200" b="1" dirty="0">
                <a:solidFill>
                  <a:srgbClr val="FF0000"/>
                </a:solidFill>
              </a:rPr>
              <a:t>18.0 cm</a:t>
            </a:r>
          </a:p>
        </p:txBody>
      </p:sp>
      <p:cxnSp>
        <p:nvCxnSpPr>
          <p:cNvPr id="27" name="Straight Arrow Connector 26"/>
          <p:cNvCxnSpPr/>
          <p:nvPr/>
        </p:nvCxnSpPr>
        <p:spPr>
          <a:xfrm>
            <a:off x="6400800" y="2057400"/>
            <a:ext cx="304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781800" y="2057400"/>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7597" name="TextBox 31"/>
          <p:cNvSpPr txBox="1">
            <a:spLocks noChangeArrowheads="1"/>
          </p:cNvSpPr>
          <p:nvPr/>
        </p:nvSpPr>
        <p:spPr bwMode="auto">
          <a:xfrm>
            <a:off x="6248400" y="1771650"/>
            <a:ext cx="838200" cy="276999"/>
          </a:xfrm>
          <a:prstGeom prst="rect">
            <a:avLst/>
          </a:prstGeom>
          <a:noFill/>
          <a:ln w="9525">
            <a:noFill/>
            <a:miter lim="800000"/>
            <a:headEnd/>
            <a:tailEnd/>
          </a:ln>
        </p:spPr>
        <p:txBody>
          <a:bodyPr>
            <a:spAutoFit/>
          </a:bodyPr>
          <a:lstStyle/>
          <a:p>
            <a:r>
              <a:rPr lang="en-US" sz="1200" b="1" dirty="0">
                <a:solidFill>
                  <a:srgbClr val="FF0000"/>
                </a:solidFill>
              </a:rPr>
              <a:t>6.0 cm</a:t>
            </a:r>
          </a:p>
        </p:txBody>
      </p:sp>
      <p:sp>
        <p:nvSpPr>
          <p:cNvPr id="30" name="Rectangle 29"/>
          <p:cNvSpPr/>
          <p:nvPr/>
        </p:nvSpPr>
        <p:spPr>
          <a:xfrm>
            <a:off x="6172200" y="2628900"/>
            <a:ext cx="2057400"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99" name="TextBox 18"/>
          <p:cNvSpPr txBox="1">
            <a:spLocks noChangeArrowheads="1"/>
          </p:cNvSpPr>
          <p:nvPr/>
        </p:nvSpPr>
        <p:spPr bwMode="auto">
          <a:xfrm>
            <a:off x="7315200" y="2686050"/>
            <a:ext cx="1143000" cy="369332"/>
          </a:xfrm>
          <a:prstGeom prst="rect">
            <a:avLst/>
          </a:prstGeom>
          <a:noFill/>
          <a:ln w="9525">
            <a:noFill/>
            <a:miter lim="800000"/>
            <a:headEnd/>
            <a:tailEnd/>
          </a:ln>
        </p:spPr>
        <p:txBody>
          <a:bodyPr>
            <a:spAutoFit/>
          </a:bodyPr>
          <a:lstStyle/>
          <a:p>
            <a:r>
              <a:rPr lang="en-US" b="1" dirty="0">
                <a:solidFill>
                  <a:srgbClr val="DC6E23"/>
                </a:solidFill>
              </a:rPr>
              <a:t>120 N</a:t>
            </a:r>
          </a:p>
        </p:txBody>
      </p:sp>
      <p:sp>
        <p:nvSpPr>
          <p:cNvPr id="67600" name="TextBox 18"/>
          <p:cNvSpPr txBox="1">
            <a:spLocks noChangeArrowheads="1"/>
          </p:cNvSpPr>
          <p:nvPr/>
        </p:nvSpPr>
        <p:spPr bwMode="auto">
          <a:xfrm>
            <a:off x="5943600" y="2686050"/>
            <a:ext cx="1066800" cy="369332"/>
          </a:xfrm>
          <a:prstGeom prst="rect">
            <a:avLst/>
          </a:prstGeom>
          <a:noFill/>
          <a:ln w="9525">
            <a:noFill/>
            <a:miter lim="800000"/>
            <a:headEnd/>
            <a:tailEnd/>
          </a:ln>
        </p:spPr>
        <p:txBody>
          <a:bodyPr>
            <a:spAutoFit/>
          </a:bodyPr>
          <a:lstStyle/>
          <a:p>
            <a:r>
              <a:rPr lang="en-US" b="1" dirty="0">
                <a:solidFill>
                  <a:srgbClr val="DC6E23"/>
                </a:solidFill>
              </a:rPr>
              <a:t>120 N</a:t>
            </a:r>
          </a:p>
        </p:txBody>
      </p:sp>
      <p:sp>
        <p:nvSpPr>
          <p:cNvPr id="67601" name="TextBox 35"/>
          <p:cNvSpPr txBox="1">
            <a:spLocks noChangeArrowheads="1"/>
          </p:cNvSpPr>
          <p:nvPr/>
        </p:nvSpPr>
        <p:spPr bwMode="auto">
          <a:xfrm>
            <a:off x="6019800" y="2971800"/>
            <a:ext cx="1066800" cy="769441"/>
          </a:xfrm>
          <a:prstGeom prst="rect">
            <a:avLst/>
          </a:prstGeom>
          <a:noFill/>
          <a:ln w="9525">
            <a:noFill/>
            <a:miter lim="800000"/>
            <a:headEnd/>
            <a:tailEnd/>
          </a:ln>
        </p:spPr>
        <p:txBody>
          <a:bodyPr wrap="square">
            <a:spAutoFit/>
          </a:bodyPr>
          <a:lstStyle/>
          <a:p>
            <a:r>
              <a:rPr lang="en-US" sz="1100" b="1" dirty="0">
                <a:solidFill>
                  <a:srgbClr val="DC6E23"/>
                </a:solidFill>
              </a:rPr>
              <a:t>6 x120</a:t>
            </a:r>
          </a:p>
          <a:p>
            <a:r>
              <a:rPr lang="en-US" sz="1100" b="1" dirty="0">
                <a:solidFill>
                  <a:srgbClr val="DC6E23"/>
                </a:solidFill>
              </a:rPr>
              <a:t>= 720Ncm </a:t>
            </a:r>
            <a:r>
              <a:rPr lang="en-US" sz="1100" b="1" dirty="0" err="1">
                <a:solidFill>
                  <a:srgbClr val="DC6E23"/>
                </a:solidFill>
              </a:rPr>
              <a:t>plantarflexionmoment</a:t>
            </a:r>
            <a:endParaRPr lang="en-US" sz="1100" b="1" dirty="0">
              <a:solidFill>
                <a:srgbClr val="DC6E23"/>
              </a:solidFill>
            </a:endParaRPr>
          </a:p>
        </p:txBody>
      </p:sp>
      <p:sp>
        <p:nvSpPr>
          <p:cNvPr id="67602" name="TextBox 36"/>
          <p:cNvSpPr txBox="1">
            <a:spLocks noChangeArrowheads="1"/>
          </p:cNvSpPr>
          <p:nvPr/>
        </p:nvSpPr>
        <p:spPr bwMode="auto">
          <a:xfrm>
            <a:off x="7391400" y="3028950"/>
            <a:ext cx="1295400" cy="769441"/>
          </a:xfrm>
          <a:prstGeom prst="rect">
            <a:avLst/>
          </a:prstGeom>
          <a:noFill/>
          <a:ln w="9525">
            <a:noFill/>
            <a:miter lim="800000"/>
            <a:headEnd/>
            <a:tailEnd/>
          </a:ln>
        </p:spPr>
        <p:txBody>
          <a:bodyPr>
            <a:spAutoFit/>
          </a:bodyPr>
          <a:lstStyle/>
          <a:p>
            <a:r>
              <a:rPr lang="en-US" sz="1100" b="1" dirty="0">
                <a:solidFill>
                  <a:srgbClr val="DC6E23"/>
                </a:solidFill>
              </a:rPr>
              <a:t>18 x120</a:t>
            </a:r>
          </a:p>
          <a:p>
            <a:r>
              <a:rPr lang="en-US" sz="1100" b="1" dirty="0">
                <a:solidFill>
                  <a:srgbClr val="DC6E23"/>
                </a:solidFill>
              </a:rPr>
              <a:t>= 2160Ncm dorsiflexion moment</a:t>
            </a:r>
          </a:p>
        </p:txBody>
      </p:sp>
      <p:sp>
        <p:nvSpPr>
          <p:cNvPr id="19" name="Rectangle 18"/>
          <p:cNvSpPr/>
          <p:nvPr/>
        </p:nvSpPr>
        <p:spPr>
          <a:xfrm>
            <a:off x="1094508" y="543339"/>
            <a:ext cx="4179857" cy="523220"/>
          </a:xfrm>
          <a:prstGeom prst="rect">
            <a:avLst/>
          </a:prstGeom>
        </p:spPr>
        <p:txBody>
          <a:bodyPr wrap="square">
            <a:spAutoFit/>
          </a:bodyPr>
          <a:lstStyle/>
          <a:p>
            <a:r>
              <a:rPr lang="en-US" sz="2800" b="1" u="sng" dirty="0">
                <a:solidFill>
                  <a:srgbClr val="020000"/>
                </a:solidFill>
              </a:rPr>
              <a:t>Internal</a:t>
            </a:r>
            <a:r>
              <a:rPr lang="en-US" sz="2800" b="1" dirty="0">
                <a:solidFill>
                  <a:srgbClr val="020000"/>
                </a:solidFill>
              </a:rPr>
              <a:t> Moments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Grp="1" noChangeAspect="1" noChangeArrowheads="1"/>
          </p:cNvPicPr>
          <p:nvPr>
            <p:ph sz="half" idx="1"/>
          </p:nvPr>
        </p:nvPicPr>
        <p:blipFill>
          <a:blip r:embed="rId2"/>
          <a:srcRect/>
          <a:stretch>
            <a:fillRect/>
          </a:stretch>
        </p:blipFill>
        <p:spPr>
          <a:xfrm>
            <a:off x="1706562" y="1428750"/>
            <a:ext cx="2332038" cy="1657350"/>
          </a:xfrm>
        </p:spPr>
      </p:pic>
      <p:sp>
        <p:nvSpPr>
          <p:cNvPr id="68611" name="Content Placeholder 3"/>
          <p:cNvSpPr>
            <a:spLocks noGrp="1"/>
          </p:cNvSpPr>
          <p:nvPr>
            <p:ph sz="half" idx="2"/>
          </p:nvPr>
        </p:nvSpPr>
        <p:spPr>
          <a:xfrm>
            <a:off x="4648200" y="803564"/>
            <a:ext cx="4038600" cy="3791059"/>
          </a:xfrm>
        </p:spPr>
        <p:txBody>
          <a:bodyPr>
            <a:normAutofit/>
          </a:bodyPr>
          <a:lstStyle/>
          <a:p>
            <a:pPr>
              <a:lnSpc>
                <a:spcPct val="100000"/>
              </a:lnSpc>
            </a:pPr>
            <a:r>
              <a:rPr lang="en-US" sz="2000" dirty="0">
                <a:solidFill>
                  <a:schemeClr val="tx1"/>
                </a:solidFill>
              </a:rPr>
              <a:t>From our understanding of functional anatomy we know the superficial posterior muscle group (calf muscles-Achilles tendon complex) provides the </a:t>
            </a:r>
            <a:r>
              <a:rPr lang="en-US" sz="2000" u="sng" dirty="0">
                <a:solidFill>
                  <a:schemeClr val="tx1"/>
                </a:solidFill>
              </a:rPr>
              <a:t>major</a:t>
            </a:r>
            <a:r>
              <a:rPr lang="en-US" sz="2000" dirty="0">
                <a:solidFill>
                  <a:schemeClr val="tx1"/>
                </a:solidFill>
              </a:rPr>
              <a:t> internal plantarflexion moment to maintain postural stability in static stance.</a:t>
            </a:r>
          </a:p>
        </p:txBody>
      </p:sp>
      <p:sp>
        <p:nvSpPr>
          <p:cNvPr id="19" name="Rectangle 18"/>
          <p:cNvSpPr/>
          <p:nvPr/>
        </p:nvSpPr>
        <p:spPr>
          <a:xfrm>
            <a:off x="3840162" y="2914650"/>
            <a:ext cx="304800" cy="1143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20"/>
          <p:cNvCxnSpPr/>
          <p:nvPr/>
        </p:nvCxnSpPr>
        <p:spPr>
          <a:xfrm>
            <a:off x="3230562" y="2057400"/>
            <a:ext cx="0" cy="4012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011362" y="2057400"/>
            <a:ext cx="0" cy="400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40162" y="2914650"/>
            <a:ext cx="304800" cy="1143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17" name="TextBox 18"/>
          <p:cNvSpPr txBox="1">
            <a:spLocks noChangeArrowheads="1"/>
          </p:cNvSpPr>
          <p:nvPr/>
        </p:nvSpPr>
        <p:spPr bwMode="auto">
          <a:xfrm>
            <a:off x="2925762" y="2743200"/>
            <a:ext cx="685800" cy="369332"/>
          </a:xfrm>
          <a:prstGeom prst="rect">
            <a:avLst/>
          </a:prstGeom>
          <a:noFill/>
          <a:ln w="9525">
            <a:noFill/>
            <a:miter lim="800000"/>
            <a:headEnd/>
            <a:tailEnd/>
          </a:ln>
        </p:spPr>
        <p:txBody>
          <a:bodyPr>
            <a:spAutoFit/>
          </a:bodyPr>
          <a:lstStyle/>
          <a:p>
            <a:r>
              <a:rPr lang="en-US">
                <a:solidFill>
                  <a:srgbClr val="00B050"/>
                </a:solidFill>
              </a:rPr>
              <a:t>Fx1</a:t>
            </a:r>
          </a:p>
        </p:txBody>
      </p:sp>
      <p:sp>
        <p:nvSpPr>
          <p:cNvPr id="68618" name="TextBox 19"/>
          <p:cNvSpPr txBox="1">
            <a:spLocks noChangeArrowheads="1"/>
          </p:cNvSpPr>
          <p:nvPr/>
        </p:nvSpPr>
        <p:spPr bwMode="auto">
          <a:xfrm>
            <a:off x="2468562" y="1771650"/>
            <a:ext cx="1066800" cy="276999"/>
          </a:xfrm>
          <a:prstGeom prst="rect">
            <a:avLst/>
          </a:prstGeom>
          <a:noFill/>
          <a:ln w="9525">
            <a:noFill/>
            <a:miter lim="800000"/>
            <a:headEnd/>
            <a:tailEnd/>
          </a:ln>
        </p:spPr>
        <p:txBody>
          <a:bodyPr>
            <a:spAutoFit/>
          </a:bodyPr>
          <a:lstStyle/>
          <a:p>
            <a:r>
              <a:rPr lang="en-US" sz="1200" b="1" dirty="0">
                <a:solidFill>
                  <a:srgbClr val="DC6E23"/>
                </a:solidFill>
              </a:rPr>
              <a:t>18.0 cm</a:t>
            </a:r>
          </a:p>
        </p:txBody>
      </p:sp>
      <p:cxnSp>
        <p:nvCxnSpPr>
          <p:cNvPr id="27" name="Straight Arrow Connector 26"/>
          <p:cNvCxnSpPr/>
          <p:nvPr/>
        </p:nvCxnSpPr>
        <p:spPr>
          <a:xfrm>
            <a:off x="2011362" y="2057400"/>
            <a:ext cx="304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92362" y="2057400"/>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8621" name="TextBox 31"/>
          <p:cNvSpPr txBox="1">
            <a:spLocks noChangeArrowheads="1"/>
          </p:cNvSpPr>
          <p:nvPr/>
        </p:nvSpPr>
        <p:spPr bwMode="auto">
          <a:xfrm>
            <a:off x="1858962" y="1771650"/>
            <a:ext cx="838200" cy="276999"/>
          </a:xfrm>
          <a:prstGeom prst="rect">
            <a:avLst/>
          </a:prstGeom>
          <a:noFill/>
          <a:ln w="9525">
            <a:noFill/>
            <a:miter lim="800000"/>
            <a:headEnd/>
            <a:tailEnd/>
          </a:ln>
        </p:spPr>
        <p:txBody>
          <a:bodyPr>
            <a:spAutoFit/>
          </a:bodyPr>
          <a:lstStyle/>
          <a:p>
            <a:r>
              <a:rPr lang="en-US" sz="1200" b="1" dirty="0">
                <a:solidFill>
                  <a:srgbClr val="DC6E23"/>
                </a:solidFill>
              </a:rPr>
              <a:t>6.0 cm</a:t>
            </a:r>
          </a:p>
        </p:txBody>
      </p:sp>
      <p:sp>
        <p:nvSpPr>
          <p:cNvPr id="30" name="Rectangle 29"/>
          <p:cNvSpPr/>
          <p:nvPr/>
        </p:nvSpPr>
        <p:spPr>
          <a:xfrm>
            <a:off x="2544762" y="2743200"/>
            <a:ext cx="14097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623" name="TextBox 18"/>
          <p:cNvSpPr txBox="1">
            <a:spLocks noChangeArrowheads="1"/>
          </p:cNvSpPr>
          <p:nvPr/>
        </p:nvSpPr>
        <p:spPr bwMode="auto">
          <a:xfrm>
            <a:off x="2925762" y="2686050"/>
            <a:ext cx="1143000" cy="369332"/>
          </a:xfrm>
          <a:prstGeom prst="rect">
            <a:avLst/>
          </a:prstGeom>
          <a:noFill/>
          <a:ln w="9525">
            <a:noFill/>
            <a:miter lim="800000"/>
            <a:headEnd/>
            <a:tailEnd/>
          </a:ln>
        </p:spPr>
        <p:txBody>
          <a:bodyPr>
            <a:spAutoFit/>
          </a:bodyPr>
          <a:lstStyle/>
          <a:p>
            <a:r>
              <a:rPr lang="en-US" b="1" dirty="0">
                <a:solidFill>
                  <a:srgbClr val="DC6E23"/>
                </a:solidFill>
              </a:rPr>
              <a:t>120 N</a:t>
            </a:r>
          </a:p>
        </p:txBody>
      </p:sp>
      <p:sp>
        <p:nvSpPr>
          <p:cNvPr id="68625" name="TextBox 32"/>
          <p:cNvSpPr txBox="1">
            <a:spLocks noChangeArrowheads="1"/>
          </p:cNvSpPr>
          <p:nvPr/>
        </p:nvSpPr>
        <p:spPr bwMode="auto">
          <a:xfrm>
            <a:off x="1706562" y="3086100"/>
            <a:ext cx="1066800" cy="795873"/>
          </a:xfrm>
          <a:prstGeom prst="rect">
            <a:avLst/>
          </a:prstGeom>
          <a:noFill/>
          <a:ln w="9525">
            <a:noFill/>
            <a:miter lim="800000"/>
            <a:headEnd/>
            <a:tailEnd/>
          </a:ln>
        </p:spPr>
        <p:txBody>
          <a:bodyPr wrap="square">
            <a:spAutoFit/>
          </a:bodyPr>
          <a:lstStyle/>
          <a:p>
            <a:r>
              <a:rPr lang="en-US" sz="1100" b="1" dirty="0">
                <a:solidFill>
                  <a:srgbClr val="DC6E23"/>
                </a:solidFill>
              </a:rPr>
              <a:t>6 x120</a:t>
            </a:r>
          </a:p>
          <a:p>
            <a:r>
              <a:rPr lang="en-US" sz="1100" b="1" dirty="0">
                <a:solidFill>
                  <a:srgbClr val="DC6E23"/>
                </a:solidFill>
              </a:rPr>
              <a:t>= 720Ncm </a:t>
            </a:r>
            <a:r>
              <a:rPr lang="en-US" sz="1100" b="1" dirty="0" err="1">
                <a:solidFill>
                  <a:srgbClr val="DC6E23"/>
                </a:solidFill>
              </a:rPr>
              <a:t>plantarflexionmoment</a:t>
            </a:r>
            <a:endParaRPr lang="en-US" sz="1100" b="1" dirty="0">
              <a:solidFill>
                <a:srgbClr val="DC6E23"/>
              </a:solidFill>
            </a:endParaRPr>
          </a:p>
        </p:txBody>
      </p:sp>
      <p:sp>
        <p:nvSpPr>
          <p:cNvPr id="68626" name="TextBox 33"/>
          <p:cNvSpPr txBox="1">
            <a:spLocks noChangeArrowheads="1"/>
          </p:cNvSpPr>
          <p:nvPr/>
        </p:nvSpPr>
        <p:spPr bwMode="auto">
          <a:xfrm>
            <a:off x="3001962" y="2971800"/>
            <a:ext cx="1295400" cy="769441"/>
          </a:xfrm>
          <a:prstGeom prst="rect">
            <a:avLst/>
          </a:prstGeom>
          <a:noFill/>
          <a:ln w="9525">
            <a:noFill/>
            <a:miter lim="800000"/>
            <a:headEnd/>
            <a:tailEnd/>
          </a:ln>
        </p:spPr>
        <p:txBody>
          <a:bodyPr>
            <a:spAutoFit/>
          </a:bodyPr>
          <a:lstStyle/>
          <a:p>
            <a:r>
              <a:rPr lang="en-US" sz="1100" b="1" dirty="0">
                <a:solidFill>
                  <a:srgbClr val="DC6E23"/>
                </a:solidFill>
              </a:rPr>
              <a:t>18 x120</a:t>
            </a:r>
          </a:p>
          <a:p>
            <a:r>
              <a:rPr lang="en-US" sz="1100" b="1" dirty="0">
                <a:solidFill>
                  <a:srgbClr val="DC6E23"/>
                </a:solidFill>
              </a:rPr>
              <a:t>= 2160Ncm dorsiflexion moment</a:t>
            </a:r>
          </a:p>
        </p:txBody>
      </p:sp>
      <p:cxnSp>
        <p:nvCxnSpPr>
          <p:cNvPr id="36" name="Straight Arrow Connector 35"/>
          <p:cNvCxnSpPr/>
          <p:nvPr/>
        </p:nvCxnSpPr>
        <p:spPr>
          <a:xfrm flipV="1">
            <a:off x="1782762" y="1143000"/>
            <a:ext cx="0" cy="10858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628" name="TextBox 36"/>
          <p:cNvSpPr txBox="1">
            <a:spLocks noChangeArrowheads="1"/>
          </p:cNvSpPr>
          <p:nvPr/>
        </p:nvSpPr>
        <p:spPr bwMode="auto">
          <a:xfrm>
            <a:off x="1325562" y="857251"/>
            <a:ext cx="1143000" cy="307777"/>
          </a:xfrm>
          <a:prstGeom prst="rect">
            <a:avLst/>
          </a:prstGeom>
          <a:noFill/>
          <a:ln w="9525">
            <a:noFill/>
            <a:miter lim="800000"/>
            <a:headEnd/>
            <a:tailEnd/>
          </a:ln>
        </p:spPr>
        <p:txBody>
          <a:bodyPr>
            <a:spAutoFit/>
          </a:bodyPr>
          <a:lstStyle/>
          <a:p>
            <a:r>
              <a:rPr lang="en-US" sz="1400" b="1" dirty="0">
                <a:solidFill>
                  <a:srgbClr val="FF0000"/>
                </a:solidFill>
              </a:rPr>
              <a:t>1440Ncm</a:t>
            </a:r>
            <a:endParaRPr lang="en-US" sz="1400" dirty="0">
              <a:solidFill>
                <a:srgbClr val="FF0000"/>
              </a:solidFill>
            </a:endParaRPr>
          </a:p>
        </p:txBody>
      </p:sp>
      <p:sp>
        <p:nvSpPr>
          <p:cNvPr id="24" name="Rectangle 23"/>
          <p:cNvSpPr/>
          <p:nvPr/>
        </p:nvSpPr>
        <p:spPr>
          <a:xfrm>
            <a:off x="1782762" y="2743200"/>
            <a:ext cx="533400" cy="3693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68624" name="TextBox 18"/>
          <p:cNvSpPr txBox="1">
            <a:spLocks noChangeArrowheads="1"/>
          </p:cNvSpPr>
          <p:nvPr/>
        </p:nvSpPr>
        <p:spPr bwMode="auto">
          <a:xfrm>
            <a:off x="1706562" y="2743200"/>
            <a:ext cx="1066800" cy="369332"/>
          </a:xfrm>
          <a:prstGeom prst="rect">
            <a:avLst/>
          </a:prstGeom>
          <a:noFill/>
          <a:ln w="9525">
            <a:noFill/>
            <a:miter lim="800000"/>
            <a:headEnd/>
            <a:tailEnd/>
          </a:ln>
        </p:spPr>
        <p:txBody>
          <a:bodyPr>
            <a:spAutoFit/>
          </a:bodyPr>
          <a:lstStyle/>
          <a:p>
            <a:r>
              <a:rPr lang="en-US" b="1" dirty="0">
                <a:solidFill>
                  <a:srgbClr val="DC6E23"/>
                </a:solidFill>
              </a:rPr>
              <a:t>120 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4"/>
          <p:cNvSpPr>
            <a:spLocks noGrp="1"/>
          </p:cNvSpPr>
          <p:nvPr>
            <p:ph sz="half" idx="1"/>
          </p:nvPr>
        </p:nvSpPr>
        <p:spPr>
          <a:xfrm>
            <a:off x="1159565" y="914399"/>
            <a:ext cx="3336234" cy="1795671"/>
          </a:xfrm>
        </p:spPr>
        <p:txBody>
          <a:bodyPr>
            <a:normAutofit fontScale="92500"/>
          </a:bodyPr>
          <a:lstStyle/>
          <a:p>
            <a:pPr marL="55563" lvl="1"/>
            <a:r>
              <a:rPr lang="en-US" sz="1800" dirty="0">
                <a:solidFill>
                  <a:schemeClr val="tx1"/>
                </a:solidFill>
              </a:rPr>
              <a:t>What modulations in the magnitude and direction of GRF can we make to reduce tension in the calf muscle/Achilles tendon complex?</a:t>
            </a:r>
            <a:endParaRPr lang="en-US" sz="1800" dirty="0">
              <a:solidFill>
                <a:srgbClr val="DC6E23"/>
              </a:solidFill>
            </a:endParaRPr>
          </a:p>
        </p:txBody>
      </p:sp>
      <p:sp>
        <p:nvSpPr>
          <p:cNvPr id="71683" name="Rectangle 3"/>
          <p:cNvSpPr>
            <a:spLocks noChangeArrowheads="1"/>
          </p:cNvSpPr>
          <p:nvPr/>
        </p:nvSpPr>
        <p:spPr bwMode="auto">
          <a:xfrm>
            <a:off x="5056909" y="883621"/>
            <a:ext cx="3740727" cy="2585323"/>
          </a:xfrm>
          <a:prstGeom prst="rect">
            <a:avLst/>
          </a:prstGeom>
          <a:noFill/>
          <a:ln w="9525">
            <a:noFill/>
            <a:miter lim="800000"/>
            <a:headEnd/>
            <a:tailEnd/>
          </a:ln>
        </p:spPr>
        <p:txBody>
          <a:bodyPr wrap="square">
            <a:spAutoFit/>
          </a:bodyPr>
          <a:lstStyle/>
          <a:p>
            <a:pPr marL="0" lvl="3"/>
            <a:r>
              <a:rPr lang="en-US" dirty="0"/>
              <a:t>An increase in the magnitude of external plantarflexion moments and/or a reduction in the magnitude of external  dorsiflexion moments means the Achilles tendon does not have to generate such a high magnitude of internal plantarflexion force to maintain rotational equilibrium.</a:t>
            </a:r>
          </a:p>
        </p:txBody>
      </p:sp>
      <p:pic>
        <p:nvPicPr>
          <p:cNvPr id="71684" name="Picture 2" descr="calf muscle, gastrocnemius"/>
          <p:cNvPicPr>
            <a:picLocks noChangeAspect="1" noChangeArrowheads="1"/>
          </p:cNvPicPr>
          <p:nvPr/>
        </p:nvPicPr>
        <p:blipFill>
          <a:blip r:embed="rId2"/>
          <a:srcRect/>
          <a:stretch>
            <a:fillRect/>
          </a:stretch>
        </p:blipFill>
        <p:spPr bwMode="auto">
          <a:xfrm>
            <a:off x="6684950" y="3313043"/>
            <a:ext cx="1668737" cy="974356"/>
          </a:xfrm>
          <a:prstGeom prst="rect">
            <a:avLst/>
          </a:prstGeom>
          <a:noFill/>
          <a:ln w="9525">
            <a:noFill/>
            <a:miter lim="800000"/>
            <a:headEnd/>
            <a:tailEnd/>
          </a:ln>
        </p:spPr>
      </p:pic>
      <p:sp>
        <p:nvSpPr>
          <p:cNvPr id="5" name="Rectangle 4"/>
          <p:cNvSpPr/>
          <p:nvPr/>
        </p:nvSpPr>
        <p:spPr>
          <a:xfrm>
            <a:off x="1159565" y="2710072"/>
            <a:ext cx="3213652" cy="1200329"/>
          </a:xfrm>
          <a:prstGeom prst="rect">
            <a:avLst/>
          </a:prstGeom>
        </p:spPr>
        <p:txBody>
          <a:bodyPr wrap="square">
            <a:spAutoFit/>
          </a:bodyPr>
          <a:lstStyle/>
          <a:p>
            <a:pPr marL="55563" lvl="2">
              <a:buFont typeface="Calibri" pitchFamily="34" charset="0"/>
              <a:buAutoNum type="arabicPeriod"/>
            </a:pPr>
            <a:r>
              <a:rPr lang="en-US" sz="1400" b="1" dirty="0">
                <a:solidFill>
                  <a:srgbClr val="DC6E23"/>
                </a:solidFill>
              </a:rPr>
              <a:t> </a:t>
            </a:r>
            <a:r>
              <a:rPr lang="en-US" dirty="0">
                <a:solidFill>
                  <a:srgbClr val="DC6E23"/>
                </a:solidFill>
              </a:rPr>
              <a:t>Reduce  the magnitude of GRF beneath the forefoot.</a:t>
            </a:r>
          </a:p>
          <a:p>
            <a:pPr marL="55563" lvl="2">
              <a:buFont typeface="Calibri" pitchFamily="34" charset="0"/>
              <a:buAutoNum type="arabicPeriod"/>
            </a:pPr>
            <a:r>
              <a:rPr lang="en-US" dirty="0">
                <a:solidFill>
                  <a:srgbClr val="DC6E23"/>
                </a:solidFill>
              </a:rPr>
              <a:t> Increase the magnitude of GRF beneath the heel. </a:t>
            </a:r>
          </a:p>
        </p:txBody>
      </p:sp>
      <p:sp>
        <p:nvSpPr>
          <p:cNvPr id="6" name="Rectangle 5"/>
          <p:cNvSpPr/>
          <p:nvPr/>
        </p:nvSpPr>
        <p:spPr>
          <a:xfrm>
            <a:off x="1159565" y="360401"/>
            <a:ext cx="3540713" cy="523220"/>
          </a:xfrm>
          <a:prstGeom prst="rect">
            <a:avLst/>
          </a:prstGeom>
        </p:spPr>
        <p:txBody>
          <a:bodyPr wrap="none">
            <a:spAutoFit/>
          </a:bodyPr>
          <a:lstStyle/>
          <a:p>
            <a:r>
              <a:rPr lang="en-US" sz="2800" b="1" dirty="0"/>
              <a:t>Orthotic modifications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sz="half" idx="1"/>
          </p:nvPr>
        </p:nvSpPr>
        <p:spPr>
          <a:xfrm>
            <a:off x="1066800" y="390939"/>
            <a:ext cx="3657600" cy="4238211"/>
          </a:xfrm>
        </p:spPr>
        <p:txBody>
          <a:bodyPr>
            <a:normAutofit fontScale="85000" lnSpcReduction="20000"/>
          </a:bodyPr>
          <a:lstStyle/>
          <a:p>
            <a:r>
              <a:rPr lang="en-US" sz="2400" dirty="0">
                <a:solidFill>
                  <a:schemeClr val="tx1"/>
                </a:solidFill>
              </a:rPr>
              <a:t>An orthosis for Achilles tendonitis might have a soft forefoot extension or a gel pad beneath the forefoot, and a hard heelcup to modulate the magnitude and temporal pattern of GRF beneath the sole of the foot.</a:t>
            </a:r>
          </a:p>
          <a:p>
            <a:r>
              <a:rPr lang="en-US" sz="2400" dirty="0">
                <a:solidFill>
                  <a:srgbClr val="DC6E23"/>
                </a:solidFill>
              </a:rPr>
              <a:t>Heel lift: </a:t>
            </a:r>
            <a:r>
              <a:rPr lang="en-US" sz="2400" dirty="0">
                <a:solidFill>
                  <a:schemeClr val="tx1"/>
                </a:solidFill>
              </a:rPr>
              <a:t>Is it the lift or the increase in the magnitude of force beneath the heel that provides the beneficial therapeutic effect?</a:t>
            </a:r>
          </a:p>
          <a:p>
            <a:endParaRPr lang="en-US" sz="2400" dirty="0"/>
          </a:p>
        </p:txBody>
      </p:sp>
      <p:pic>
        <p:nvPicPr>
          <p:cNvPr id="72707" name="Picture 2" descr="http://thesituationist.files.wordpress.com/2007/03/brain_scan.jpg"/>
          <p:cNvPicPr>
            <a:picLocks noChangeAspect="1" noChangeArrowheads="1"/>
          </p:cNvPicPr>
          <p:nvPr/>
        </p:nvPicPr>
        <p:blipFill>
          <a:blip r:embed="rId2"/>
          <a:srcRect/>
          <a:stretch>
            <a:fillRect/>
          </a:stretch>
        </p:blipFill>
        <p:spPr bwMode="auto">
          <a:xfrm>
            <a:off x="5867400" y="568036"/>
            <a:ext cx="1725614" cy="1428750"/>
          </a:xfrm>
          <a:prstGeom prst="rect">
            <a:avLst/>
          </a:prstGeom>
          <a:noFill/>
          <a:ln w="9525">
            <a:noFill/>
            <a:miter lim="800000"/>
            <a:headEnd/>
            <a:tailEnd/>
          </a:ln>
        </p:spPr>
      </p:pic>
      <p:sp>
        <p:nvSpPr>
          <p:cNvPr id="72708" name="TextBox 5"/>
          <p:cNvSpPr txBox="1">
            <a:spLocks noChangeArrowheads="1"/>
          </p:cNvSpPr>
          <p:nvPr/>
        </p:nvSpPr>
        <p:spPr bwMode="auto">
          <a:xfrm>
            <a:off x="5400675" y="2140527"/>
            <a:ext cx="2743200" cy="2308324"/>
          </a:xfrm>
          <a:prstGeom prst="rect">
            <a:avLst/>
          </a:prstGeom>
          <a:noFill/>
          <a:ln w="9525">
            <a:noFill/>
            <a:miter lim="800000"/>
            <a:headEnd/>
            <a:tailEnd/>
          </a:ln>
        </p:spPr>
        <p:txBody>
          <a:bodyPr wrap="square">
            <a:spAutoFit/>
          </a:bodyPr>
          <a:lstStyle/>
          <a:p>
            <a:r>
              <a:rPr lang="en-US" dirty="0"/>
              <a:t>The foot has not changed position.</a:t>
            </a:r>
          </a:p>
          <a:p>
            <a:r>
              <a:rPr lang="en-US" dirty="0"/>
              <a:t>The foot has not been “supported.”</a:t>
            </a:r>
          </a:p>
          <a:p>
            <a:r>
              <a:rPr lang="en-US" dirty="0"/>
              <a:t>The foot has not be “stabilized.”</a:t>
            </a:r>
          </a:p>
          <a:p>
            <a:r>
              <a:rPr lang="en-US" dirty="0"/>
              <a:t>Foot posture has not changed.</a:t>
            </a:r>
          </a:p>
        </p:txBody>
      </p:sp>
      <p:pic>
        <p:nvPicPr>
          <p:cNvPr id="72709" name="Picture 3" descr="C:\Users\Ray\AppData\Local\Microsoft\Windows\Temporary Internet Files\Content.IE5\HHHW8C4S\MC900441397[1].png"/>
          <p:cNvPicPr>
            <a:picLocks noChangeAspect="1" noChangeArrowheads="1"/>
          </p:cNvPicPr>
          <p:nvPr/>
        </p:nvPicPr>
        <p:blipFill>
          <a:blip r:embed="rId3"/>
          <a:srcRect/>
          <a:stretch>
            <a:fillRect/>
          </a:stretch>
        </p:blipFill>
        <p:spPr bwMode="auto">
          <a:xfrm>
            <a:off x="5095875" y="2228850"/>
            <a:ext cx="457200" cy="342900"/>
          </a:xfrm>
          <a:prstGeom prst="rect">
            <a:avLst/>
          </a:prstGeom>
          <a:noFill/>
          <a:ln w="9525">
            <a:noFill/>
            <a:miter lim="800000"/>
            <a:headEnd/>
            <a:tailEnd/>
          </a:ln>
        </p:spPr>
      </p:pic>
      <p:pic>
        <p:nvPicPr>
          <p:cNvPr id="72710" name="Picture 3" descr="C:\Users\Ray\AppData\Local\Microsoft\Windows\Temporary Internet Files\Content.IE5\HHHW8C4S\MC900441397[1].png"/>
          <p:cNvPicPr>
            <a:picLocks noChangeAspect="1" noChangeArrowheads="1"/>
          </p:cNvPicPr>
          <p:nvPr/>
        </p:nvPicPr>
        <p:blipFill>
          <a:blip r:embed="rId3"/>
          <a:srcRect/>
          <a:stretch>
            <a:fillRect/>
          </a:stretch>
        </p:blipFill>
        <p:spPr bwMode="auto">
          <a:xfrm>
            <a:off x="5095875" y="2712027"/>
            <a:ext cx="457200" cy="342900"/>
          </a:xfrm>
          <a:prstGeom prst="rect">
            <a:avLst/>
          </a:prstGeom>
          <a:noFill/>
          <a:ln w="9525">
            <a:noFill/>
            <a:miter lim="800000"/>
            <a:headEnd/>
            <a:tailEnd/>
          </a:ln>
        </p:spPr>
      </p:pic>
      <p:pic>
        <p:nvPicPr>
          <p:cNvPr id="72711" name="Picture 3" descr="C:\Users\Ray\AppData\Local\Microsoft\Windows\Temporary Internet Files\Content.IE5\HHHW8C4S\MC900441397[1].png"/>
          <p:cNvPicPr>
            <a:picLocks noChangeAspect="1" noChangeArrowheads="1"/>
          </p:cNvPicPr>
          <p:nvPr/>
        </p:nvPicPr>
        <p:blipFill>
          <a:blip r:embed="rId3"/>
          <a:srcRect/>
          <a:stretch>
            <a:fillRect/>
          </a:stretch>
        </p:blipFill>
        <p:spPr bwMode="auto">
          <a:xfrm>
            <a:off x="5095875" y="3200400"/>
            <a:ext cx="457200" cy="342900"/>
          </a:xfrm>
          <a:prstGeom prst="rect">
            <a:avLst/>
          </a:prstGeom>
          <a:noFill/>
          <a:ln w="9525">
            <a:noFill/>
            <a:miter lim="800000"/>
            <a:headEnd/>
            <a:tailEnd/>
          </a:ln>
        </p:spPr>
      </p:pic>
      <p:pic>
        <p:nvPicPr>
          <p:cNvPr id="72712" name="Picture 3" descr="C:\Users\Ray\AppData\Local\Microsoft\Windows\Temporary Internet Files\Content.IE5\HHHW8C4S\MC900441397[1].png"/>
          <p:cNvPicPr>
            <a:picLocks noChangeAspect="1" noChangeArrowheads="1"/>
          </p:cNvPicPr>
          <p:nvPr/>
        </p:nvPicPr>
        <p:blipFill>
          <a:blip r:embed="rId3"/>
          <a:srcRect/>
          <a:stretch>
            <a:fillRect/>
          </a:stretch>
        </p:blipFill>
        <p:spPr bwMode="auto">
          <a:xfrm>
            <a:off x="5095875" y="3771900"/>
            <a:ext cx="457200" cy="3429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9"/>
          <p:cNvSpPr>
            <a:spLocks noGrp="1"/>
          </p:cNvSpPr>
          <p:nvPr>
            <p:ph type="ctrTitle"/>
          </p:nvPr>
        </p:nvSpPr>
        <p:spPr>
          <a:xfrm>
            <a:off x="1385454" y="342900"/>
            <a:ext cx="7072745" cy="1714500"/>
          </a:xfrm>
        </p:spPr>
        <p:txBody>
          <a:bodyPr rtlCol="0">
            <a:normAutofit fontScale="90000"/>
          </a:bodyPr>
          <a:lstStyle/>
          <a:p>
            <a:pPr fontAlgn="auto">
              <a:lnSpc>
                <a:spcPct val="100000"/>
              </a:lnSpc>
              <a:spcAft>
                <a:spcPts val="0"/>
              </a:spcAft>
              <a:defRPr/>
            </a:pPr>
            <a:r>
              <a:rPr lang="en-US" sz="2000" b="0" dirty="0"/>
              <a:t>Understanding how an increase in forefoot pressure creates an increase dorsiflexion moment around the ankle, and the necessity for an increase in the plantarflexion moment from the calf muscles  to effect rotational “control”  during the running gait cycle gives us a clue as to why runners changing from a midstance or heel strike to a forefoot strike running style places more tensile strain through the Achilles tendon, which may make them prone to Achilles </a:t>
            </a:r>
            <a:r>
              <a:rPr lang="en-US" sz="2000" b="0" dirty="0" err="1"/>
              <a:t>tendinopathy</a:t>
            </a:r>
            <a:r>
              <a:rPr lang="en-US" sz="2000" b="0" dirty="0"/>
              <a:t> or calf muscle strain.</a:t>
            </a:r>
          </a:p>
        </p:txBody>
      </p:sp>
      <p:pic>
        <p:nvPicPr>
          <p:cNvPr id="69635" name="Picture 3"/>
          <p:cNvPicPr>
            <a:picLocks noGrp="1" noChangeAspect="1" noChangeArrowheads="1"/>
          </p:cNvPicPr>
          <p:nvPr>
            <p:ph idx="4294967295"/>
          </p:nvPr>
        </p:nvPicPr>
        <p:blipFill>
          <a:blip r:embed="rId2"/>
          <a:srcRect/>
          <a:stretch>
            <a:fillRect/>
          </a:stretch>
        </p:blipFill>
        <p:spPr>
          <a:xfrm>
            <a:off x="5897532" y="2400300"/>
            <a:ext cx="1570067" cy="1506465"/>
          </a:xfrm>
        </p:spPr>
      </p:pic>
      <p:pic>
        <p:nvPicPr>
          <p:cNvPr id="69636" name="Picture 4"/>
          <p:cNvPicPr>
            <a:picLocks noChangeAspect="1" noChangeArrowheads="1"/>
          </p:cNvPicPr>
          <p:nvPr/>
        </p:nvPicPr>
        <p:blipFill>
          <a:blip r:embed="rId3"/>
          <a:srcRect/>
          <a:stretch>
            <a:fillRect/>
          </a:stretch>
        </p:blipFill>
        <p:spPr bwMode="auto">
          <a:xfrm>
            <a:off x="1895916" y="2400300"/>
            <a:ext cx="1647384" cy="1524866"/>
          </a:xfrm>
          <a:prstGeom prst="rect">
            <a:avLst/>
          </a:prstGeom>
          <a:noFill/>
          <a:ln w="9525">
            <a:noFill/>
            <a:miter lim="800000"/>
            <a:headEnd/>
            <a:tailEnd/>
          </a:ln>
        </p:spPr>
      </p:pic>
      <p:sp>
        <p:nvSpPr>
          <p:cNvPr id="5" name="Up Arrow 4"/>
          <p:cNvSpPr/>
          <p:nvPr/>
        </p:nvSpPr>
        <p:spPr>
          <a:xfrm>
            <a:off x="6896100" y="3952116"/>
            <a:ext cx="228600" cy="3333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Up Arrow 5"/>
          <p:cNvSpPr/>
          <p:nvPr/>
        </p:nvSpPr>
        <p:spPr>
          <a:xfrm>
            <a:off x="3086100" y="4040981"/>
            <a:ext cx="228600" cy="3333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Up Arrow 6"/>
          <p:cNvSpPr/>
          <p:nvPr/>
        </p:nvSpPr>
        <p:spPr>
          <a:xfrm>
            <a:off x="2667000" y="4040981"/>
            <a:ext cx="228600" cy="3333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Up Arrow 7"/>
          <p:cNvSpPr/>
          <p:nvPr/>
        </p:nvSpPr>
        <p:spPr>
          <a:xfrm>
            <a:off x="6096000" y="2793423"/>
            <a:ext cx="457200" cy="72271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Up Arrow 8"/>
          <p:cNvSpPr/>
          <p:nvPr/>
        </p:nvSpPr>
        <p:spPr>
          <a:xfrm>
            <a:off x="2438400" y="2919898"/>
            <a:ext cx="228600" cy="722709"/>
          </a:xfrm>
          <a:prstGeom prst="up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685800" y="400050"/>
            <a:ext cx="7772400" cy="1502569"/>
          </a:xfrm>
          <a:prstGeom prst="rect">
            <a:avLst/>
          </a:prstGeom>
          <a:noFill/>
          <a:ln w="9525">
            <a:noFill/>
            <a:miter lim="800000"/>
            <a:headEnd/>
            <a:tailEnd/>
          </a:ln>
        </p:spPr>
        <p:txBody>
          <a:bodyPr anchor="ctr"/>
          <a:lstStyle/>
          <a:p>
            <a:pPr algn="ctr">
              <a:defRPr/>
            </a:pPr>
            <a:r>
              <a:rPr lang="en-US" sz="3600" b="1" dirty="0">
                <a:latin typeface="+mj-lt"/>
                <a:ea typeface="+mj-ea"/>
                <a:cs typeface="+mj-cs"/>
              </a:rPr>
              <a:t>The latest running shoe for the </a:t>
            </a:r>
            <a:br>
              <a:rPr lang="en-US" sz="3600" b="1" dirty="0">
                <a:latin typeface="+mj-lt"/>
                <a:ea typeface="+mj-ea"/>
                <a:cs typeface="+mj-cs"/>
              </a:rPr>
            </a:br>
            <a:r>
              <a:rPr lang="en-US" sz="3600" b="1" dirty="0">
                <a:latin typeface="+mj-lt"/>
                <a:ea typeface="+mj-ea"/>
                <a:cs typeface="+mj-cs"/>
              </a:rPr>
              <a:t>forefoot striker!</a:t>
            </a:r>
          </a:p>
        </p:txBody>
      </p:sp>
      <p:pic>
        <p:nvPicPr>
          <p:cNvPr id="70659" name="Picture 2"/>
          <p:cNvPicPr>
            <a:picLocks noChangeAspect="1" noChangeArrowheads="1"/>
          </p:cNvPicPr>
          <p:nvPr/>
        </p:nvPicPr>
        <p:blipFill>
          <a:blip r:embed="rId2"/>
          <a:srcRect/>
          <a:stretch>
            <a:fillRect/>
          </a:stretch>
        </p:blipFill>
        <p:spPr bwMode="auto">
          <a:xfrm>
            <a:off x="1981201" y="1771650"/>
            <a:ext cx="4733925" cy="2115741"/>
          </a:xfrm>
          <a:prstGeom prst="rect">
            <a:avLst/>
          </a:prstGeom>
          <a:noFill/>
          <a:ln w="9525">
            <a:noFill/>
            <a:miter lim="800000"/>
            <a:headEnd/>
            <a:tailEnd/>
          </a:ln>
        </p:spPr>
      </p:pic>
      <p:sp>
        <p:nvSpPr>
          <p:cNvPr id="70660" name="TextBox 5"/>
          <p:cNvSpPr txBox="1">
            <a:spLocks noChangeArrowheads="1"/>
          </p:cNvSpPr>
          <p:nvPr/>
        </p:nvSpPr>
        <p:spPr bwMode="auto">
          <a:xfrm>
            <a:off x="5029200" y="3943351"/>
            <a:ext cx="2057400" cy="461665"/>
          </a:xfrm>
          <a:prstGeom prst="rect">
            <a:avLst/>
          </a:prstGeom>
          <a:noFill/>
          <a:ln w="9525">
            <a:noFill/>
            <a:miter lim="800000"/>
            <a:headEnd/>
            <a:tailEnd/>
          </a:ln>
        </p:spPr>
        <p:txBody>
          <a:bodyPr>
            <a:spAutoFit/>
          </a:bodyPr>
          <a:lstStyle/>
          <a:p>
            <a:r>
              <a:rPr lang="en-US" sz="1200" b="1"/>
              <a:t>By Kobi Levy, Israeli fashion shoe designer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a:srcRect/>
          <a:stretch>
            <a:fillRect/>
          </a:stretch>
        </p:blipFill>
        <p:spPr bwMode="auto">
          <a:xfrm>
            <a:off x="2410650" y="2343150"/>
            <a:ext cx="1973263" cy="2057400"/>
          </a:xfrm>
          <a:prstGeom prst="rect">
            <a:avLst/>
          </a:prstGeom>
          <a:noFill/>
          <a:ln w="9525">
            <a:noFill/>
            <a:miter lim="800000"/>
            <a:headEnd/>
            <a:tailEnd/>
          </a:ln>
        </p:spPr>
      </p:pic>
      <p:sp>
        <p:nvSpPr>
          <p:cNvPr id="9219" name="Content Placeholder 6"/>
          <p:cNvSpPr>
            <a:spLocks noGrp="1"/>
          </p:cNvSpPr>
          <p:nvPr>
            <p:ph sz="half" idx="1"/>
          </p:nvPr>
        </p:nvSpPr>
        <p:spPr>
          <a:xfrm>
            <a:off x="1272988" y="1574063"/>
            <a:ext cx="3766909" cy="769087"/>
          </a:xfrm>
        </p:spPr>
        <p:txBody>
          <a:bodyPr rtlCol="0">
            <a:noAutofit/>
          </a:bodyPr>
          <a:lstStyle/>
          <a:p>
            <a:pPr fontAlgn="auto">
              <a:spcAft>
                <a:spcPts val="0"/>
              </a:spcAft>
              <a:defRPr/>
            </a:pPr>
            <a:r>
              <a:rPr lang="en-US" sz="1900" b="1" dirty="0">
                <a:solidFill>
                  <a:srgbClr val="DC6E23"/>
                </a:solidFill>
              </a:rPr>
              <a:t>Decrease maximum internal tibial rotation</a:t>
            </a:r>
          </a:p>
        </p:txBody>
      </p:sp>
      <p:sp>
        <p:nvSpPr>
          <p:cNvPr id="9220" name="Content Placeholder 7"/>
          <p:cNvSpPr>
            <a:spLocks noGrp="1"/>
          </p:cNvSpPr>
          <p:nvPr>
            <p:ph sz="half" idx="2"/>
          </p:nvPr>
        </p:nvSpPr>
        <p:spPr>
          <a:xfrm>
            <a:off x="5241236" y="1186070"/>
            <a:ext cx="3193774" cy="3782464"/>
          </a:xfrm>
        </p:spPr>
        <p:txBody>
          <a:bodyPr rtlCol="0">
            <a:normAutofit/>
          </a:bodyPr>
          <a:lstStyle/>
          <a:p>
            <a:pPr fontAlgn="auto">
              <a:spcAft>
                <a:spcPts val="0"/>
              </a:spcAft>
              <a:buClr>
                <a:srgbClr val="DC6E23"/>
              </a:buClr>
              <a:buFont typeface="Courier New" pitchFamily="49" charset="0"/>
              <a:buChar char="o"/>
              <a:defRPr/>
            </a:pPr>
            <a:r>
              <a:rPr lang="en-US" sz="1000" b="1" dirty="0"/>
              <a:t> </a:t>
            </a:r>
            <a:r>
              <a:rPr lang="en-US" sz="1000" dirty="0">
                <a:solidFill>
                  <a:schemeClr val="tx1"/>
                </a:solidFill>
              </a:rPr>
              <a:t>Williams DS, </a:t>
            </a:r>
            <a:r>
              <a:rPr lang="en-US" sz="1000" dirty="0" err="1">
                <a:solidFill>
                  <a:schemeClr val="tx1"/>
                </a:solidFill>
              </a:rPr>
              <a:t>McClay</a:t>
            </a:r>
            <a:r>
              <a:rPr lang="en-US" sz="1000" dirty="0">
                <a:solidFill>
                  <a:schemeClr val="tx1"/>
                </a:solidFill>
              </a:rPr>
              <a:t>-Davis I, </a:t>
            </a:r>
            <a:r>
              <a:rPr lang="en-US" sz="1000" dirty="0" err="1">
                <a:solidFill>
                  <a:schemeClr val="tx1"/>
                </a:solidFill>
              </a:rPr>
              <a:t>Baitch</a:t>
            </a:r>
            <a:r>
              <a:rPr lang="en-US" sz="1000" dirty="0">
                <a:solidFill>
                  <a:schemeClr val="tx1"/>
                </a:solidFill>
              </a:rPr>
              <a:t> SP: </a:t>
            </a:r>
            <a:r>
              <a:rPr lang="en-US" sz="1000" u="sng" dirty="0">
                <a:solidFill>
                  <a:schemeClr val="tx1"/>
                </a:solidFill>
              </a:rPr>
              <a:t>Effect of </a:t>
            </a:r>
            <a:r>
              <a:rPr lang="en-US" sz="1000" i="1" u="sng" dirty="0">
                <a:solidFill>
                  <a:schemeClr val="tx1"/>
                </a:solidFill>
              </a:rPr>
              <a:t>inverted orthoses on lower extremity mechanics in runners</a:t>
            </a:r>
            <a:r>
              <a:rPr lang="en-US" sz="1000" i="1" dirty="0">
                <a:solidFill>
                  <a:schemeClr val="tx1"/>
                </a:solidFill>
              </a:rPr>
              <a:t>. Med </a:t>
            </a:r>
            <a:r>
              <a:rPr lang="en-US" sz="1000" i="1" dirty="0" err="1">
                <a:solidFill>
                  <a:schemeClr val="tx1"/>
                </a:solidFill>
              </a:rPr>
              <a:t>Sci</a:t>
            </a:r>
            <a:r>
              <a:rPr lang="en-US" sz="1000" i="1" dirty="0">
                <a:solidFill>
                  <a:schemeClr val="tx1"/>
                </a:solidFill>
              </a:rPr>
              <a:t> Sports </a:t>
            </a:r>
            <a:r>
              <a:rPr lang="en-US" sz="1000" i="1" dirty="0" err="1">
                <a:solidFill>
                  <a:schemeClr val="tx1"/>
                </a:solidFill>
              </a:rPr>
              <a:t>Exerc</a:t>
            </a:r>
            <a:r>
              <a:rPr lang="en-US" sz="1000" i="1" dirty="0">
                <a:solidFill>
                  <a:schemeClr val="tx1"/>
                </a:solidFill>
              </a:rPr>
              <a:t> 35:2060–2068, 2003.</a:t>
            </a:r>
          </a:p>
          <a:p>
            <a:pPr fontAlgn="auto">
              <a:spcAft>
                <a:spcPts val="0"/>
              </a:spcAft>
              <a:buClr>
                <a:srgbClr val="DC6E23"/>
              </a:buClr>
              <a:buFont typeface="Courier New" pitchFamily="49" charset="0"/>
              <a:buChar char="o"/>
              <a:defRPr/>
            </a:pPr>
            <a:r>
              <a:rPr lang="en-US" sz="1000" i="1" dirty="0">
                <a:solidFill>
                  <a:schemeClr val="tx1"/>
                </a:solidFill>
              </a:rPr>
              <a:t> Eng JJ, </a:t>
            </a:r>
            <a:r>
              <a:rPr lang="en-US" sz="1000" i="1" dirty="0" err="1">
                <a:solidFill>
                  <a:schemeClr val="tx1"/>
                </a:solidFill>
              </a:rPr>
              <a:t>Pierrynowski</a:t>
            </a:r>
            <a:r>
              <a:rPr lang="en-US" sz="1000" i="1" dirty="0">
                <a:solidFill>
                  <a:schemeClr val="tx1"/>
                </a:solidFill>
              </a:rPr>
              <a:t> MR: </a:t>
            </a:r>
            <a:r>
              <a:rPr lang="en-US" sz="1000" i="1" u="sng" dirty="0">
                <a:solidFill>
                  <a:schemeClr val="tx1"/>
                </a:solidFill>
              </a:rPr>
              <a:t>The effect of soft foot orthotics on three-dimensional lower-limb kinematics during walking and running. </a:t>
            </a:r>
            <a:r>
              <a:rPr lang="en-US" sz="1000" i="1" dirty="0">
                <a:solidFill>
                  <a:schemeClr val="tx1"/>
                </a:solidFill>
              </a:rPr>
              <a:t>Phys Therapy, 74:836–844, 1994.</a:t>
            </a:r>
          </a:p>
          <a:p>
            <a:pPr fontAlgn="auto">
              <a:spcAft>
                <a:spcPts val="0"/>
              </a:spcAft>
              <a:buClr>
                <a:srgbClr val="DC6E23"/>
              </a:buClr>
              <a:buFont typeface="Courier New" pitchFamily="49" charset="0"/>
              <a:buChar char="o"/>
              <a:defRPr/>
            </a:pPr>
            <a:r>
              <a:rPr lang="en-US" sz="1000" i="1" dirty="0">
                <a:solidFill>
                  <a:schemeClr val="tx1"/>
                </a:solidFill>
              </a:rPr>
              <a:t> </a:t>
            </a:r>
            <a:r>
              <a:rPr lang="en-US" sz="1000" i="1" dirty="0" err="1">
                <a:solidFill>
                  <a:schemeClr val="tx1"/>
                </a:solidFill>
              </a:rPr>
              <a:t>Nawoczenski</a:t>
            </a:r>
            <a:r>
              <a:rPr lang="en-US" sz="1000" i="1" dirty="0">
                <a:solidFill>
                  <a:schemeClr val="tx1"/>
                </a:solidFill>
              </a:rPr>
              <a:t> DA, Cook TM, Saltzman CL: </a:t>
            </a:r>
            <a:r>
              <a:rPr lang="en-US" sz="1000" i="1" u="sng" dirty="0">
                <a:solidFill>
                  <a:schemeClr val="tx1"/>
                </a:solidFill>
              </a:rPr>
              <a:t>The effect of foot orthotics on three-dimensional kinematics of the leg and rearfoot during running</a:t>
            </a:r>
            <a:r>
              <a:rPr lang="en-US" sz="1000" i="1" dirty="0">
                <a:solidFill>
                  <a:schemeClr val="tx1"/>
                </a:solidFill>
              </a:rPr>
              <a:t>. J Ortho Sp Phys </a:t>
            </a:r>
            <a:r>
              <a:rPr lang="en-US" sz="1000" i="1" dirty="0" err="1">
                <a:solidFill>
                  <a:schemeClr val="tx1"/>
                </a:solidFill>
              </a:rPr>
              <a:t>Ther</a:t>
            </a:r>
            <a:r>
              <a:rPr lang="en-US" sz="1000" i="1" dirty="0">
                <a:solidFill>
                  <a:schemeClr val="tx1"/>
                </a:solidFill>
              </a:rPr>
              <a:t>, 21:317–327, 1995.</a:t>
            </a:r>
          </a:p>
          <a:p>
            <a:pPr fontAlgn="auto">
              <a:spcAft>
                <a:spcPts val="0"/>
              </a:spcAft>
              <a:buClr>
                <a:srgbClr val="DC6E23"/>
              </a:buClr>
              <a:buFont typeface="Courier New" pitchFamily="49" charset="0"/>
              <a:buChar char="o"/>
              <a:defRPr/>
            </a:pPr>
            <a:r>
              <a:rPr lang="en-US" sz="1000" i="1" dirty="0">
                <a:solidFill>
                  <a:schemeClr val="tx1"/>
                </a:solidFill>
              </a:rPr>
              <a:t> Stackhouse CL, Davis IM, </a:t>
            </a:r>
            <a:r>
              <a:rPr lang="en-US" sz="1000" i="1" dirty="0" err="1">
                <a:solidFill>
                  <a:schemeClr val="tx1"/>
                </a:solidFill>
              </a:rPr>
              <a:t>Hamill</a:t>
            </a:r>
            <a:r>
              <a:rPr lang="en-US" sz="1000" i="1" dirty="0">
                <a:solidFill>
                  <a:schemeClr val="tx1"/>
                </a:solidFill>
              </a:rPr>
              <a:t> J: </a:t>
            </a:r>
            <a:r>
              <a:rPr lang="en-US" sz="1000" i="1" u="sng" dirty="0">
                <a:solidFill>
                  <a:schemeClr val="tx1"/>
                </a:solidFill>
              </a:rPr>
              <a:t>Orthotic intervention in forefoot and rearfoot strike running patterns</a:t>
            </a:r>
            <a:r>
              <a:rPr lang="en-US" sz="1000" i="1" dirty="0">
                <a:solidFill>
                  <a:schemeClr val="tx1"/>
                </a:solidFill>
              </a:rPr>
              <a:t>. </a:t>
            </a:r>
            <a:r>
              <a:rPr lang="en-US" sz="1000" i="1" dirty="0" err="1">
                <a:solidFill>
                  <a:schemeClr val="tx1"/>
                </a:solidFill>
              </a:rPr>
              <a:t>Clin</a:t>
            </a:r>
            <a:r>
              <a:rPr lang="en-US" sz="1000" i="1" dirty="0">
                <a:solidFill>
                  <a:schemeClr val="tx1"/>
                </a:solidFill>
              </a:rPr>
              <a:t> </a:t>
            </a:r>
            <a:r>
              <a:rPr lang="en-US" sz="1000" i="1" dirty="0" err="1">
                <a:solidFill>
                  <a:schemeClr val="tx1"/>
                </a:solidFill>
              </a:rPr>
              <a:t>Biomech</a:t>
            </a:r>
            <a:r>
              <a:rPr lang="en-US" sz="1000" i="1" dirty="0">
                <a:solidFill>
                  <a:schemeClr val="tx1"/>
                </a:solidFill>
              </a:rPr>
              <a:t>, 19:64–70, 2004.</a:t>
            </a:r>
          </a:p>
          <a:p>
            <a:pPr fontAlgn="auto">
              <a:spcAft>
                <a:spcPts val="0"/>
              </a:spcAft>
              <a:defRPr/>
            </a:pPr>
            <a:endParaRPr lang="en-US" sz="1800" b="1" i="1" dirty="0"/>
          </a:p>
        </p:txBody>
      </p:sp>
      <p:sp>
        <p:nvSpPr>
          <p:cNvPr id="6" name="Title 1"/>
          <p:cNvSpPr>
            <a:spLocks noGrp="1"/>
          </p:cNvSpPr>
          <p:nvPr>
            <p:ph type="title"/>
          </p:nvPr>
        </p:nvSpPr>
        <p:spPr>
          <a:xfrm>
            <a:off x="1273175" y="481013"/>
            <a:ext cx="6797675" cy="572535"/>
          </a:xfrm>
        </p:spPr>
        <p:txBody>
          <a:bodyPr/>
          <a:lstStyle/>
          <a:p>
            <a:pPr>
              <a:lnSpc>
                <a:spcPct val="100000"/>
              </a:lnSpc>
            </a:pPr>
            <a:r>
              <a:rPr lang="en-US" sz="2800" dirty="0"/>
              <a:t>Foot orthoses </a:t>
            </a:r>
            <a:r>
              <a:rPr lang="en-US" sz="2800" b="1" u="sng" dirty="0">
                <a:solidFill>
                  <a:srgbClr val="DC6E23"/>
                </a:solidFill>
              </a:rPr>
              <a:t>do</a:t>
            </a:r>
            <a:r>
              <a:rPr lang="en-US" sz="2800" dirty="0"/>
              <a:t> alter the kinematics of the foot and lower-limb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073726" y="1146313"/>
            <a:ext cx="3574473" cy="3219710"/>
          </a:xfrm>
          <a:prstGeom prst="rect">
            <a:avLst/>
          </a:prstGeom>
          <a:noFill/>
          <a:ln w="9525">
            <a:noFill/>
            <a:miter lim="800000"/>
            <a:headEnd/>
            <a:tailEnd/>
          </a:ln>
        </p:spPr>
        <p:txBody>
          <a:bodyPr/>
          <a:lstStyle/>
          <a:p>
            <a:pPr>
              <a:spcBef>
                <a:spcPct val="20000"/>
              </a:spcBef>
              <a:defRPr/>
            </a:pPr>
            <a:r>
              <a:rPr lang="en-US" sz="2400" dirty="0">
                <a:latin typeface="+mn-lt"/>
                <a:cs typeface="+mn-cs"/>
              </a:rPr>
              <a:t>Achilles tendinopathy is a sagittal plane example, but the concept of </a:t>
            </a:r>
            <a:r>
              <a:rPr lang="en-US" sz="2400" dirty="0">
                <a:solidFill>
                  <a:srgbClr val="DC6E23"/>
                </a:solidFill>
                <a:latin typeface="+mn-lt"/>
                <a:cs typeface="+mn-cs"/>
              </a:rPr>
              <a:t>GRF Modulation </a:t>
            </a:r>
            <a:r>
              <a:rPr lang="en-US" sz="2400" dirty="0">
                <a:latin typeface="+mn-lt"/>
                <a:cs typeface="+mn-cs"/>
              </a:rPr>
              <a:t>may be applied to modulate frontal plane moments to relieve symptoms. </a:t>
            </a:r>
          </a:p>
        </p:txBody>
      </p:sp>
      <p:pic>
        <p:nvPicPr>
          <p:cNvPr id="75779" name="Picture 2"/>
          <p:cNvPicPr>
            <a:picLocks noChangeAspect="1" noChangeArrowheads="1"/>
          </p:cNvPicPr>
          <p:nvPr/>
        </p:nvPicPr>
        <p:blipFill>
          <a:blip r:embed="rId2"/>
          <a:srcRect/>
          <a:stretch>
            <a:fillRect/>
          </a:stretch>
        </p:blipFill>
        <p:spPr bwMode="auto">
          <a:xfrm>
            <a:off x="4724400" y="1146313"/>
            <a:ext cx="4019550" cy="3064669"/>
          </a:xfrm>
          <a:prstGeom prst="rect">
            <a:avLst/>
          </a:prstGeom>
          <a:noFill/>
          <a:ln w="9525">
            <a:noFill/>
            <a:miter lim="800000"/>
            <a:headEnd/>
            <a:tailEnd/>
          </a:ln>
        </p:spPr>
      </p:pic>
      <p:sp>
        <p:nvSpPr>
          <p:cNvPr id="4" name="Rectangle 3"/>
          <p:cNvSpPr/>
          <p:nvPr/>
        </p:nvSpPr>
        <p:spPr>
          <a:xfrm>
            <a:off x="1073727" y="404152"/>
            <a:ext cx="6605108" cy="523220"/>
          </a:xfrm>
          <a:prstGeom prst="rect">
            <a:avLst/>
          </a:prstGeom>
        </p:spPr>
        <p:txBody>
          <a:bodyPr wrap="square">
            <a:spAutoFit/>
          </a:bodyPr>
          <a:lstStyle/>
          <a:p>
            <a:pPr marL="342900" indent="-342900">
              <a:spcBef>
                <a:spcPct val="20000"/>
              </a:spcBef>
              <a:defRPr/>
            </a:pPr>
            <a:r>
              <a:rPr lang="en-US" sz="2800" b="1" dirty="0"/>
              <a:t>Pronation and supination moments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107" y="480257"/>
            <a:ext cx="6879184" cy="576384"/>
          </a:xfrm>
        </p:spPr>
        <p:txBody>
          <a:bodyPr/>
          <a:lstStyle/>
          <a:p>
            <a:r>
              <a:rPr lang="en-US" sz="2400" dirty="0"/>
              <a:t>Basic Kinetic Rx’s</a:t>
            </a:r>
          </a:p>
        </p:txBody>
      </p:sp>
      <p:sp>
        <p:nvSpPr>
          <p:cNvPr id="3" name="Content Placeholder 2"/>
          <p:cNvSpPr>
            <a:spLocks noGrp="1"/>
          </p:cNvSpPr>
          <p:nvPr>
            <p:ph sz="half" idx="1"/>
          </p:nvPr>
        </p:nvSpPr>
        <p:spPr>
          <a:xfrm>
            <a:off x="1368213" y="1171787"/>
            <a:ext cx="3520991" cy="3796747"/>
          </a:xfrm>
        </p:spPr>
        <p:txBody>
          <a:bodyPr>
            <a:normAutofit/>
          </a:bodyPr>
          <a:lstStyle/>
          <a:p>
            <a:r>
              <a:rPr lang="en-US" sz="1800" b="1" dirty="0">
                <a:solidFill>
                  <a:schemeClr val="tx1"/>
                </a:solidFill>
              </a:rPr>
              <a:t>Rearfoot</a:t>
            </a:r>
            <a:endParaRPr lang="en-US" sz="1800" dirty="0"/>
          </a:p>
          <a:p>
            <a:pPr>
              <a:lnSpc>
                <a:spcPct val="100000"/>
              </a:lnSpc>
            </a:pPr>
            <a:r>
              <a:rPr lang="en-US" sz="1400" dirty="0">
                <a:solidFill>
                  <a:srgbClr val="DC6E23"/>
                </a:solidFill>
              </a:rPr>
              <a:t>1. Hard Medial /Soft Lateral: </a:t>
            </a:r>
          </a:p>
          <a:p>
            <a:pPr>
              <a:lnSpc>
                <a:spcPct val="100000"/>
              </a:lnSpc>
            </a:pPr>
            <a:r>
              <a:rPr lang="en-US" sz="1400" dirty="0">
                <a:solidFill>
                  <a:schemeClr val="tx1"/>
                </a:solidFill>
              </a:rPr>
              <a:t>Shift </a:t>
            </a:r>
            <a:r>
              <a:rPr lang="en-US" sz="1400" dirty="0" err="1">
                <a:solidFill>
                  <a:schemeClr val="tx1"/>
                </a:solidFill>
              </a:rPr>
              <a:t>CoP</a:t>
            </a:r>
            <a:r>
              <a:rPr lang="en-US" sz="1400" dirty="0">
                <a:solidFill>
                  <a:schemeClr val="tx1"/>
                </a:solidFill>
              </a:rPr>
              <a:t> medially causing an increase in the supination moment around the rearfoot. </a:t>
            </a:r>
            <a:r>
              <a:rPr lang="en-US" sz="1400" b="1" dirty="0" err="1">
                <a:solidFill>
                  <a:schemeClr val="tx1"/>
                </a:solidFill>
              </a:rPr>
              <a:t>Tx</a:t>
            </a:r>
            <a:r>
              <a:rPr lang="en-US" sz="1400" b="1" dirty="0">
                <a:solidFill>
                  <a:schemeClr val="tx1"/>
                </a:solidFill>
              </a:rPr>
              <a:t> </a:t>
            </a:r>
            <a:r>
              <a:rPr lang="en-US" sz="1400" dirty="0">
                <a:solidFill>
                  <a:schemeClr val="tx1"/>
                </a:solidFill>
              </a:rPr>
              <a:t>for PT tendinitis, medial ankle joint capsolitis, Deltoid ligament strain, etc.</a:t>
            </a:r>
          </a:p>
          <a:p>
            <a:pPr>
              <a:lnSpc>
                <a:spcPct val="100000"/>
              </a:lnSpc>
            </a:pPr>
            <a:endParaRPr lang="en-US" sz="1400" dirty="0">
              <a:solidFill>
                <a:schemeClr val="tx1"/>
              </a:solidFill>
            </a:endParaRPr>
          </a:p>
          <a:p>
            <a:pPr>
              <a:lnSpc>
                <a:spcPct val="100000"/>
              </a:lnSpc>
            </a:pPr>
            <a:r>
              <a:rPr lang="en-US" sz="1400" b="1" dirty="0">
                <a:solidFill>
                  <a:srgbClr val="DC6E23"/>
                </a:solidFill>
              </a:rPr>
              <a:t>2. Soft Medial /Hard Lateral: </a:t>
            </a:r>
          </a:p>
          <a:p>
            <a:pPr>
              <a:lnSpc>
                <a:spcPct val="100000"/>
              </a:lnSpc>
            </a:pPr>
            <a:r>
              <a:rPr lang="en-US" sz="1400" dirty="0">
                <a:solidFill>
                  <a:schemeClr val="tx1"/>
                </a:solidFill>
              </a:rPr>
              <a:t>Shift </a:t>
            </a:r>
            <a:r>
              <a:rPr lang="en-US" sz="1400" dirty="0" err="1">
                <a:solidFill>
                  <a:schemeClr val="tx1"/>
                </a:solidFill>
              </a:rPr>
              <a:t>CoP</a:t>
            </a:r>
            <a:r>
              <a:rPr lang="en-US" sz="1400" dirty="0">
                <a:solidFill>
                  <a:schemeClr val="tx1"/>
                </a:solidFill>
              </a:rPr>
              <a:t> laterally causing an increase in the pronation moment around the rearfoot. </a:t>
            </a:r>
            <a:r>
              <a:rPr lang="en-US" sz="1400" b="1" dirty="0" err="1">
                <a:solidFill>
                  <a:schemeClr val="tx1"/>
                </a:solidFill>
              </a:rPr>
              <a:t>Tx</a:t>
            </a:r>
            <a:r>
              <a:rPr lang="en-US" sz="1400" dirty="0">
                <a:solidFill>
                  <a:schemeClr val="tx1"/>
                </a:solidFill>
              </a:rPr>
              <a:t> for peroneal tendinopathy, chronic ankle </a:t>
            </a:r>
            <a:r>
              <a:rPr lang="en-US" sz="1400" dirty="0" err="1">
                <a:solidFill>
                  <a:schemeClr val="tx1"/>
                </a:solidFill>
              </a:rPr>
              <a:t>sparins</a:t>
            </a:r>
            <a:r>
              <a:rPr lang="en-US" sz="1400" dirty="0">
                <a:solidFill>
                  <a:schemeClr val="tx1"/>
                </a:solidFill>
              </a:rPr>
              <a:t>, ITB syndrome at the knee, etc.</a:t>
            </a:r>
          </a:p>
          <a:p>
            <a:pPr>
              <a:lnSpc>
                <a:spcPct val="100000"/>
              </a:lnSpc>
            </a:pPr>
            <a:endParaRPr lang="en-US" sz="1400" dirty="0">
              <a:solidFill>
                <a:schemeClr val="tx1"/>
              </a:solidFill>
            </a:endParaRPr>
          </a:p>
        </p:txBody>
      </p:sp>
      <p:sp>
        <p:nvSpPr>
          <p:cNvPr id="6" name="Rectangle 5"/>
          <p:cNvSpPr/>
          <p:nvPr/>
        </p:nvSpPr>
        <p:spPr>
          <a:xfrm>
            <a:off x="5127413" y="717973"/>
            <a:ext cx="3197014" cy="3385542"/>
          </a:xfrm>
          <a:prstGeom prst="rect">
            <a:avLst/>
          </a:prstGeom>
        </p:spPr>
        <p:txBody>
          <a:bodyPr wrap="square">
            <a:spAutoFit/>
          </a:bodyPr>
          <a:lstStyle/>
          <a:p>
            <a:r>
              <a:rPr lang="en-US" b="1" dirty="0">
                <a:latin typeface="Arial" pitchFamily="34" charset="0"/>
                <a:cs typeface="Arial" pitchFamily="34" charset="0"/>
              </a:rPr>
              <a:t>Forefoot</a:t>
            </a:r>
            <a:endParaRPr lang="en-US" dirty="0">
              <a:latin typeface="Arial" pitchFamily="34" charset="0"/>
              <a:cs typeface="Arial" pitchFamily="34" charset="0"/>
            </a:endParaRPr>
          </a:p>
          <a:p>
            <a:r>
              <a:rPr lang="en-US" sz="1400" dirty="0">
                <a:solidFill>
                  <a:srgbClr val="DC6E23"/>
                </a:solidFill>
                <a:latin typeface="Arial" pitchFamily="34" charset="0"/>
                <a:cs typeface="Arial" pitchFamily="34" charset="0"/>
              </a:rPr>
              <a:t>1. Hard Medial /Soft Lateral: </a:t>
            </a:r>
          </a:p>
          <a:p>
            <a:r>
              <a:rPr lang="en-US" sz="1400" dirty="0">
                <a:latin typeface="Arial" pitchFamily="34" charset="0"/>
                <a:cs typeface="Arial" pitchFamily="34" charset="0"/>
              </a:rPr>
              <a:t>Shift </a:t>
            </a:r>
            <a:r>
              <a:rPr lang="en-US" sz="1400" dirty="0" err="1">
                <a:latin typeface="Arial" pitchFamily="34" charset="0"/>
                <a:cs typeface="Arial" pitchFamily="34" charset="0"/>
              </a:rPr>
              <a:t>CoP</a:t>
            </a:r>
            <a:r>
              <a:rPr lang="en-US" sz="1400" dirty="0">
                <a:latin typeface="Arial" pitchFamily="34" charset="0"/>
                <a:cs typeface="Arial" pitchFamily="34" charset="0"/>
              </a:rPr>
              <a:t> medially causing an increase in the dorsiflexion and inversion moment around the MTJ and First-Ray. Most common Rx to limit hallux dorsiflexion with anatomical hallux limitus/rigidus.</a:t>
            </a:r>
          </a:p>
          <a:p>
            <a:endParaRPr lang="en-US" sz="1400" dirty="0">
              <a:latin typeface="Arial" pitchFamily="34" charset="0"/>
              <a:cs typeface="Arial" pitchFamily="34" charset="0"/>
            </a:endParaRPr>
          </a:p>
          <a:p>
            <a:r>
              <a:rPr lang="en-US" sz="1400" b="1" dirty="0">
                <a:solidFill>
                  <a:srgbClr val="DC6E23"/>
                </a:solidFill>
                <a:latin typeface="Arial" pitchFamily="34" charset="0"/>
                <a:cs typeface="Arial" pitchFamily="34" charset="0"/>
              </a:rPr>
              <a:t>2. Soft Medial /Hard Lateral: </a:t>
            </a:r>
          </a:p>
          <a:p>
            <a:r>
              <a:rPr lang="en-US" sz="1400" dirty="0">
                <a:latin typeface="Arial" pitchFamily="34" charset="0"/>
                <a:cs typeface="Arial" pitchFamily="34" charset="0"/>
              </a:rPr>
              <a:t>Shift </a:t>
            </a:r>
            <a:r>
              <a:rPr lang="en-US" sz="1400" dirty="0" err="1">
                <a:latin typeface="Arial" pitchFamily="34" charset="0"/>
                <a:cs typeface="Arial" pitchFamily="34" charset="0"/>
              </a:rPr>
              <a:t>CoP</a:t>
            </a:r>
            <a:r>
              <a:rPr lang="en-US" sz="1400" dirty="0">
                <a:latin typeface="Arial" pitchFamily="34" charset="0"/>
                <a:cs typeface="Arial" pitchFamily="34" charset="0"/>
              </a:rPr>
              <a:t> laterally causing an increase in the pronation moment around the MTJ. </a:t>
            </a:r>
            <a:r>
              <a:rPr lang="en-US" sz="1400" dirty="0" err="1">
                <a:latin typeface="Arial" pitchFamily="34" charset="0"/>
                <a:cs typeface="Arial" pitchFamily="34" charset="0"/>
              </a:rPr>
              <a:t>Tx</a:t>
            </a:r>
            <a:r>
              <a:rPr lang="en-US" sz="1400" dirty="0">
                <a:latin typeface="Arial" pitchFamily="34" charset="0"/>
                <a:cs typeface="Arial" pitchFamily="34" charset="0"/>
              </a:rPr>
              <a:t> for peroneal tendinopathy, chronic ankle sprains, ITB syndrome at the knee, etc.</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107" y="480257"/>
            <a:ext cx="6879184" cy="576384"/>
          </a:xfrm>
        </p:spPr>
        <p:txBody>
          <a:bodyPr/>
          <a:lstStyle/>
          <a:p>
            <a:r>
              <a:rPr lang="en-US" sz="2400" dirty="0"/>
              <a:t>Basic Kinetic Rx’s</a:t>
            </a:r>
          </a:p>
        </p:txBody>
      </p:sp>
      <p:sp>
        <p:nvSpPr>
          <p:cNvPr id="3" name="Content Placeholder 2"/>
          <p:cNvSpPr>
            <a:spLocks noGrp="1"/>
          </p:cNvSpPr>
          <p:nvPr>
            <p:ph sz="half" idx="1"/>
          </p:nvPr>
        </p:nvSpPr>
        <p:spPr>
          <a:xfrm>
            <a:off x="1368213" y="1171787"/>
            <a:ext cx="3520991" cy="3796747"/>
          </a:xfrm>
        </p:spPr>
        <p:txBody>
          <a:bodyPr>
            <a:normAutofit/>
          </a:bodyPr>
          <a:lstStyle/>
          <a:p>
            <a:r>
              <a:rPr lang="en-US" sz="1800" b="1" dirty="0">
                <a:solidFill>
                  <a:schemeClr val="tx1"/>
                </a:solidFill>
              </a:rPr>
              <a:t>Forefoot to Rearfoot</a:t>
            </a:r>
            <a:endParaRPr lang="en-US" sz="1800" dirty="0"/>
          </a:p>
          <a:p>
            <a:pPr>
              <a:lnSpc>
                <a:spcPct val="100000"/>
              </a:lnSpc>
            </a:pPr>
            <a:r>
              <a:rPr lang="en-US" sz="1400" b="1" dirty="0">
                <a:solidFill>
                  <a:srgbClr val="DC6E23"/>
                </a:solidFill>
              </a:rPr>
              <a:t>1. Hard Heel /Soft Forefoot</a:t>
            </a:r>
          </a:p>
          <a:p>
            <a:pPr>
              <a:lnSpc>
                <a:spcPct val="100000"/>
              </a:lnSpc>
            </a:pPr>
            <a:r>
              <a:rPr lang="en-US" sz="1400" dirty="0">
                <a:solidFill>
                  <a:schemeClr val="tx1"/>
                </a:solidFill>
              </a:rPr>
              <a:t>Reduce magnitude of GRF  beneath forefoot and increase GRF beneath the heel. Decreases the ankle dorsiflexion moment and increases the ankle plantarflexion moment. </a:t>
            </a:r>
            <a:r>
              <a:rPr lang="en-US" sz="1400" b="1" dirty="0" err="1">
                <a:solidFill>
                  <a:schemeClr val="tx1"/>
                </a:solidFill>
              </a:rPr>
              <a:t>Tx</a:t>
            </a:r>
            <a:r>
              <a:rPr lang="en-US" sz="1400" dirty="0">
                <a:solidFill>
                  <a:schemeClr val="tx1"/>
                </a:solidFill>
              </a:rPr>
              <a:t> Achilles tendinopathy, calf muscle strain.</a:t>
            </a:r>
          </a:p>
          <a:p>
            <a:pPr>
              <a:lnSpc>
                <a:spcPct val="100000"/>
              </a:lnSpc>
            </a:pPr>
            <a:endParaRPr lang="en-US" sz="1400" dirty="0">
              <a:solidFill>
                <a:schemeClr val="tx1"/>
              </a:solidFill>
            </a:endParaRPr>
          </a:p>
          <a:p>
            <a:pPr>
              <a:lnSpc>
                <a:spcPct val="100000"/>
              </a:lnSpc>
            </a:pPr>
            <a:endParaRPr lang="en-US" sz="1400" dirty="0">
              <a:solidFill>
                <a:schemeClr val="tx1"/>
              </a:solidFill>
            </a:endParaRPr>
          </a:p>
        </p:txBody>
      </p:sp>
      <p:sp>
        <p:nvSpPr>
          <p:cNvPr id="5" name="Rectangle 4"/>
          <p:cNvSpPr/>
          <p:nvPr/>
        </p:nvSpPr>
        <p:spPr>
          <a:xfrm>
            <a:off x="4889204" y="1417983"/>
            <a:ext cx="3182087" cy="1877437"/>
          </a:xfrm>
          <a:prstGeom prst="rect">
            <a:avLst/>
          </a:prstGeom>
        </p:spPr>
        <p:txBody>
          <a:bodyPr wrap="square">
            <a:spAutoFit/>
          </a:bodyPr>
          <a:lstStyle/>
          <a:p>
            <a:pPr>
              <a:lnSpc>
                <a:spcPct val="100000"/>
              </a:lnSpc>
            </a:pPr>
            <a:r>
              <a:rPr lang="en-US" sz="1400" b="1" dirty="0">
                <a:solidFill>
                  <a:srgbClr val="DC6E23"/>
                </a:solidFill>
                <a:latin typeface="Arial" pitchFamily="34" charset="0"/>
                <a:cs typeface="Arial" pitchFamily="34" charset="0"/>
              </a:rPr>
              <a:t>2. Soft Heel/Hard Forefoot </a:t>
            </a:r>
          </a:p>
          <a:p>
            <a:pPr>
              <a:lnSpc>
                <a:spcPct val="100000"/>
              </a:lnSpc>
            </a:pPr>
            <a:r>
              <a:rPr lang="en-US" sz="1400" dirty="0">
                <a:latin typeface="Arial" pitchFamily="34" charset="0"/>
                <a:cs typeface="Arial" pitchFamily="34" charset="0"/>
              </a:rPr>
              <a:t>Increase magnitude of GRF beneath forefoot and decrease GRF beneath the heel. Increases the ankle dorsiflexion moment and decreases the ankle plantarflexion moment. </a:t>
            </a:r>
            <a:r>
              <a:rPr lang="en-US" sz="1400" b="1" dirty="0" err="1">
                <a:latin typeface="Arial" pitchFamily="34" charset="0"/>
                <a:cs typeface="Arial" pitchFamily="34" charset="0"/>
              </a:rPr>
              <a:t>Tx</a:t>
            </a:r>
            <a:r>
              <a:rPr lang="en-US" sz="1400" b="1" dirty="0">
                <a:latin typeface="Arial" pitchFamily="34" charset="0"/>
                <a:cs typeface="Arial" pitchFamily="34" charset="0"/>
              </a:rPr>
              <a:t> </a:t>
            </a:r>
            <a:r>
              <a:rPr lang="en-US" sz="1400" dirty="0">
                <a:latin typeface="Arial" pitchFamily="34" charset="0"/>
                <a:cs typeface="Arial" pitchFamily="34" charset="0"/>
              </a:rPr>
              <a:t>Extensor and Tibialis Anterior tendinopathy.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Content Placeholder 4"/>
          <p:cNvSpPr>
            <a:spLocks noGrp="1"/>
          </p:cNvSpPr>
          <p:nvPr>
            <p:ph sz="half" idx="1"/>
          </p:nvPr>
        </p:nvSpPr>
        <p:spPr>
          <a:xfrm>
            <a:off x="1052944" y="675861"/>
            <a:ext cx="3442855" cy="3918761"/>
          </a:xfrm>
        </p:spPr>
        <p:txBody>
          <a:bodyPr>
            <a:normAutofit fontScale="70000" lnSpcReduction="20000"/>
          </a:bodyPr>
          <a:lstStyle/>
          <a:p>
            <a:pPr>
              <a:buClr>
                <a:srgbClr val="DC6E23"/>
              </a:buClr>
              <a:buFont typeface="Courier New" pitchFamily="49" charset="0"/>
              <a:buChar char="o"/>
            </a:pPr>
            <a:r>
              <a:rPr lang="en-US" b="1" dirty="0">
                <a:solidFill>
                  <a:schemeClr val="tx1"/>
                </a:solidFill>
              </a:rPr>
              <a:t> </a:t>
            </a:r>
            <a:r>
              <a:rPr lang="en-US" dirty="0">
                <a:solidFill>
                  <a:schemeClr val="tx1"/>
                </a:solidFill>
              </a:rPr>
              <a:t>Overuse injuries may occur when healthy tissue is stressed in an abnormal way; when unhealthy tissue is stressed in a normal way, or when unhealthy tissue is stressed in an abnormal way.</a:t>
            </a:r>
          </a:p>
          <a:p>
            <a:pPr>
              <a:buClr>
                <a:srgbClr val="DC6E23"/>
              </a:buClr>
              <a:buFont typeface="Courier New" pitchFamily="49" charset="0"/>
              <a:buChar char="o"/>
            </a:pPr>
            <a:r>
              <a:rPr lang="en-US" dirty="0">
                <a:solidFill>
                  <a:schemeClr val="tx1"/>
                </a:solidFill>
              </a:rPr>
              <a:t> Each  tissue type has a zone of optimal stress – ZOOS.</a:t>
            </a:r>
          </a:p>
          <a:p>
            <a:endParaRPr lang="en-US" dirty="0"/>
          </a:p>
        </p:txBody>
      </p:sp>
      <p:pic>
        <p:nvPicPr>
          <p:cNvPr id="83972" name="Picture 2" descr="http://www.intechopen.com/source/html/22189/media/image25.jpg"/>
          <p:cNvPicPr>
            <a:picLocks noGrp="1" noChangeAspect="1" noChangeArrowheads="1"/>
          </p:cNvPicPr>
          <p:nvPr>
            <p:ph sz="half" idx="2"/>
          </p:nvPr>
        </p:nvPicPr>
        <p:blipFill>
          <a:blip r:embed="rId2"/>
          <a:srcRect/>
          <a:stretch>
            <a:fillRect/>
          </a:stretch>
        </p:blipFill>
        <p:spPr>
          <a:xfrm>
            <a:off x="4674704" y="1117781"/>
            <a:ext cx="4038600" cy="2201465"/>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title"/>
          </p:nvPr>
        </p:nvSpPr>
        <p:spPr>
          <a:xfrm>
            <a:off x="1163782" y="205978"/>
            <a:ext cx="7523018" cy="708422"/>
          </a:xfrm>
        </p:spPr>
        <p:txBody>
          <a:bodyPr/>
          <a:lstStyle/>
          <a:p>
            <a:r>
              <a:rPr lang="en-US" sz="2800" dirty="0">
                <a:solidFill>
                  <a:schemeClr val="tx1"/>
                </a:solidFill>
              </a:rPr>
              <a:t>Conclusions</a:t>
            </a:r>
          </a:p>
        </p:txBody>
      </p:sp>
      <p:sp>
        <p:nvSpPr>
          <p:cNvPr id="83971" name="Content Placeholder 4"/>
          <p:cNvSpPr>
            <a:spLocks noGrp="1"/>
          </p:cNvSpPr>
          <p:nvPr>
            <p:ph sz="half" idx="1"/>
          </p:nvPr>
        </p:nvSpPr>
        <p:spPr>
          <a:xfrm>
            <a:off x="1052944" y="971551"/>
            <a:ext cx="3442855" cy="3623072"/>
          </a:xfrm>
        </p:spPr>
        <p:txBody>
          <a:bodyPr rtlCol="0">
            <a:normAutofit fontScale="92500" lnSpcReduction="20000"/>
          </a:bodyPr>
          <a:lstStyle/>
          <a:p>
            <a:pPr fontAlgn="auto">
              <a:spcAft>
                <a:spcPts val="0"/>
              </a:spcAft>
              <a:buClr>
                <a:srgbClr val="DC6E23"/>
              </a:buClr>
              <a:buFont typeface="Courier New" pitchFamily="49" charset="0"/>
              <a:buChar char="o"/>
              <a:defRPr/>
            </a:pPr>
            <a:r>
              <a:rPr lang="en-US" sz="1900" b="1" dirty="0">
                <a:solidFill>
                  <a:srgbClr val="020000"/>
                </a:solidFill>
              </a:rPr>
              <a:t> </a:t>
            </a:r>
            <a:r>
              <a:rPr lang="en-US" sz="1900" dirty="0">
                <a:solidFill>
                  <a:srgbClr val="020000"/>
                </a:solidFill>
              </a:rPr>
              <a:t>Abnormal tensile and compressive </a:t>
            </a:r>
            <a:r>
              <a:rPr lang="en-US" sz="1900" u="sng" dirty="0">
                <a:solidFill>
                  <a:srgbClr val="020000"/>
                </a:solidFill>
              </a:rPr>
              <a:t>forces</a:t>
            </a:r>
            <a:r>
              <a:rPr lang="en-US" sz="1900" dirty="0">
                <a:solidFill>
                  <a:srgbClr val="020000"/>
                </a:solidFill>
              </a:rPr>
              <a:t>  cause tissue damage.</a:t>
            </a:r>
          </a:p>
          <a:p>
            <a:pPr fontAlgn="auto">
              <a:spcAft>
                <a:spcPts val="0"/>
              </a:spcAft>
              <a:buClr>
                <a:srgbClr val="DC6E23"/>
              </a:buClr>
              <a:buFont typeface="Courier New" pitchFamily="49" charset="0"/>
              <a:buChar char="o"/>
              <a:defRPr/>
            </a:pPr>
            <a:r>
              <a:rPr lang="en-US" sz="1900" dirty="0">
                <a:solidFill>
                  <a:srgbClr val="020000"/>
                </a:solidFill>
              </a:rPr>
              <a:t>Excessive forces may occur </a:t>
            </a:r>
            <a:r>
              <a:rPr lang="en-US" sz="1900" u="sng" dirty="0">
                <a:solidFill>
                  <a:srgbClr val="020000"/>
                </a:solidFill>
              </a:rPr>
              <a:t>WITHOUT MOTION</a:t>
            </a:r>
            <a:r>
              <a:rPr lang="en-US" sz="1900" dirty="0">
                <a:solidFill>
                  <a:srgbClr val="020000"/>
                </a:solidFill>
              </a:rPr>
              <a:t>. </a:t>
            </a:r>
          </a:p>
          <a:p>
            <a:pPr fontAlgn="auto">
              <a:spcAft>
                <a:spcPts val="0"/>
              </a:spcAft>
              <a:buClr>
                <a:srgbClr val="DC6E23"/>
              </a:buClr>
              <a:buFont typeface="Courier New" pitchFamily="49" charset="0"/>
              <a:buChar char="o"/>
              <a:defRPr/>
            </a:pPr>
            <a:r>
              <a:rPr lang="en-US" sz="1900" dirty="0">
                <a:solidFill>
                  <a:srgbClr val="020000"/>
                </a:solidFill>
              </a:rPr>
              <a:t> Foot orthoses produce small, unpredictable and subjective </a:t>
            </a:r>
            <a:r>
              <a:rPr lang="en-US" sz="1900" dirty="0">
                <a:solidFill>
                  <a:srgbClr val="DC6E23"/>
                </a:solidFill>
              </a:rPr>
              <a:t>kinematic </a:t>
            </a:r>
            <a:r>
              <a:rPr lang="en-US" sz="1900" dirty="0">
                <a:solidFill>
                  <a:srgbClr val="020000"/>
                </a:solidFill>
              </a:rPr>
              <a:t>changes.</a:t>
            </a:r>
          </a:p>
          <a:p>
            <a:pPr fontAlgn="auto">
              <a:spcAft>
                <a:spcPts val="0"/>
              </a:spcAft>
              <a:buClr>
                <a:srgbClr val="DC6E23"/>
              </a:buClr>
              <a:buFont typeface="Courier New" pitchFamily="49" charset="0"/>
              <a:buChar char="o"/>
              <a:defRPr/>
            </a:pPr>
            <a:r>
              <a:rPr lang="en-US" sz="1900" dirty="0">
                <a:solidFill>
                  <a:srgbClr val="020000"/>
                </a:solidFill>
              </a:rPr>
              <a:t> Research suggest that orthotic devices have a  greater </a:t>
            </a:r>
            <a:r>
              <a:rPr lang="en-US" sz="1900" dirty="0">
                <a:solidFill>
                  <a:srgbClr val="DC6E23"/>
                </a:solidFill>
              </a:rPr>
              <a:t>kinetic</a:t>
            </a:r>
            <a:r>
              <a:rPr lang="en-US" sz="1900" dirty="0">
                <a:solidFill>
                  <a:srgbClr val="020000"/>
                </a:solidFill>
              </a:rPr>
              <a:t> rather than kinematic effect.</a:t>
            </a:r>
          </a:p>
          <a:p>
            <a:pPr fontAlgn="auto">
              <a:spcAft>
                <a:spcPts val="0"/>
              </a:spcAft>
              <a:defRPr/>
            </a:pPr>
            <a:endParaRPr lang="en-US" dirty="0"/>
          </a:p>
        </p:txBody>
      </p:sp>
      <p:sp>
        <p:nvSpPr>
          <p:cNvPr id="83972" name="Content Placeholder 5"/>
          <p:cNvSpPr>
            <a:spLocks noGrp="1"/>
          </p:cNvSpPr>
          <p:nvPr>
            <p:ph sz="half" idx="2"/>
          </p:nvPr>
        </p:nvSpPr>
        <p:spPr>
          <a:xfrm>
            <a:off x="4648200" y="971551"/>
            <a:ext cx="4038600" cy="3623071"/>
          </a:xfrm>
        </p:spPr>
        <p:txBody>
          <a:bodyPr rtlCol="0">
            <a:normAutofit fontScale="92500" lnSpcReduction="20000"/>
          </a:bodyPr>
          <a:lstStyle/>
          <a:p>
            <a:pPr fontAlgn="auto">
              <a:spcAft>
                <a:spcPts val="0"/>
              </a:spcAft>
              <a:buClr>
                <a:srgbClr val="DC6E23"/>
              </a:buClr>
              <a:buFont typeface="Courier New" pitchFamily="49" charset="0"/>
              <a:buChar char="o"/>
              <a:defRPr/>
            </a:pPr>
            <a:r>
              <a:rPr lang="en-US" sz="1900" dirty="0">
                <a:solidFill>
                  <a:schemeClr val="tx1"/>
                </a:solidFill>
              </a:rPr>
              <a:t> Kinematic to kinetic paradigm shift is taking place; many would say has already taken place.</a:t>
            </a:r>
          </a:p>
          <a:p>
            <a:pPr>
              <a:buClr>
                <a:srgbClr val="DC6E23"/>
              </a:buClr>
              <a:buFont typeface="Courier New" pitchFamily="49" charset="0"/>
              <a:buChar char="o"/>
              <a:defRPr/>
            </a:pPr>
            <a:r>
              <a:rPr lang="en-US" sz="1900" dirty="0">
                <a:solidFill>
                  <a:schemeClr val="tx1"/>
                </a:solidFill>
              </a:rPr>
              <a:t> Think </a:t>
            </a:r>
            <a:r>
              <a:rPr lang="en-US" sz="1900" b="1" u="sng" dirty="0">
                <a:solidFill>
                  <a:schemeClr val="tx1"/>
                </a:solidFill>
              </a:rPr>
              <a:t>force</a:t>
            </a:r>
            <a:r>
              <a:rPr lang="en-US" sz="1900" dirty="0">
                <a:solidFill>
                  <a:schemeClr val="tx1"/>
                </a:solidFill>
              </a:rPr>
              <a:t> instead of motion.</a:t>
            </a:r>
          </a:p>
          <a:p>
            <a:pPr fontAlgn="auto">
              <a:spcAft>
                <a:spcPts val="0"/>
              </a:spcAft>
              <a:buClr>
                <a:srgbClr val="DC6E23"/>
              </a:buClr>
              <a:buFont typeface="Courier New" pitchFamily="49" charset="0"/>
              <a:buChar char="o"/>
              <a:defRPr/>
            </a:pPr>
            <a:r>
              <a:rPr lang="en-US" sz="1900" dirty="0">
                <a:solidFill>
                  <a:schemeClr val="tx1"/>
                </a:solidFill>
              </a:rPr>
              <a:t> Aim of foot orthotic device is to return tissues to ZOOS.</a:t>
            </a:r>
          </a:p>
          <a:p>
            <a:pPr fontAlgn="auto">
              <a:spcAft>
                <a:spcPts val="0"/>
              </a:spcAft>
              <a:buClr>
                <a:srgbClr val="DC6E23"/>
              </a:buClr>
              <a:buFont typeface="Courier New" pitchFamily="49" charset="0"/>
              <a:buChar char="o"/>
              <a:defRPr/>
            </a:pPr>
            <a:r>
              <a:rPr lang="en-US" sz="1900" dirty="0">
                <a:solidFill>
                  <a:schemeClr val="tx1"/>
                </a:solidFill>
              </a:rPr>
              <a:t> Discover and work the Tissue Stress Paradigm and use orthotic </a:t>
            </a:r>
            <a:r>
              <a:rPr lang="en-US" sz="1900" dirty="0" err="1">
                <a:solidFill>
                  <a:schemeClr val="tx1"/>
                </a:solidFill>
              </a:rPr>
              <a:t>Rxs</a:t>
            </a:r>
            <a:r>
              <a:rPr lang="en-US" sz="1900" dirty="0">
                <a:solidFill>
                  <a:schemeClr val="tx1"/>
                </a:solidFill>
              </a:rPr>
              <a:t> to reduce stress in the injured tissues.</a:t>
            </a:r>
          </a:p>
          <a:p>
            <a:pPr fontAlgn="auto">
              <a:spcAft>
                <a:spcPts val="0"/>
              </a:spcAft>
              <a:buClr>
                <a:srgbClr val="DC6E23"/>
              </a:buClr>
              <a:buFont typeface="Courier New" pitchFamily="49" charset="0"/>
              <a:buChar char="o"/>
              <a:defRPr/>
            </a:pPr>
            <a:r>
              <a:rPr lang="en-US" sz="1900" dirty="0">
                <a:solidFill>
                  <a:schemeClr val="tx1"/>
                </a:solidFill>
              </a:rPr>
              <a:t> It doesn’t matter what the foot looks like on the orthosis!</a:t>
            </a:r>
          </a:p>
          <a:p>
            <a:pPr fontAlgn="auto">
              <a:spcAft>
                <a:spcPts val="0"/>
              </a:spcAft>
              <a:defRPr/>
            </a:pP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5"/>
          <p:cNvSpPr>
            <a:spLocks noGrp="1"/>
          </p:cNvSpPr>
          <p:nvPr>
            <p:ph type="title"/>
          </p:nvPr>
        </p:nvSpPr>
        <p:spPr>
          <a:xfrm>
            <a:off x="1298712" y="3498574"/>
            <a:ext cx="7540487" cy="857250"/>
          </a:xfrm>
        </p:spPr>
        <p:txBody>
          <a:bodyPr/>
          <a:lstStyle/>
          <a:p>
            <a:pPr>
              <a:lnSpc>
                <a:spcPct val="100000"/>
              </a:lnSpc>
            </a:pPr>
            <a:r>
              <a:rPr lang="en-US" sz="1600" b="0" i="1" dirty="0">
                <a:solidFill>
                  <a:srgbClr val="DC6E23"/>
                </a:solidFill>
              </a:rPr>
              <a:t>From: The myths of foot orthoses… A guest article by Ian Griffiths, The Sport </a:t>
            </a:r>
            <a:r>
              <a:rPr lang="en-US" sz="1600" b="0" i="1" dirty="0" err="1">
                <a:solidFill>
                  <a:srgbClr val="DC6E23"/>
                </a:solidFill>
              </a:rPr>
              <a:t>Physio</a:t>
            </a:r>
            <a:r>
              <a:rPr lang="en-US" sz="1600" b="0" i="1" dirty="0">
                <a:solidFill>
                  <a:srgbClr val="DC6E23"/>
                </a:solidFill>
              </a:rPr>
              <a:t> @ Wordpress.com</a:t>
            </a:r>
          </a:p>
        </p:txBody>
      </p:sp>
      <p:sp>
        <p:nvSpPr>
          <p:cNvPr id="84995" name="Content Placeholder 6"/>
          <p:cNvSpPr>
            <a:spLocks noGrp="1"/>
          </p:cNvSpPr>
          <p:nvPr>
            <p:ph idx="1"/>
          </p:nvPr>
        </p:nvSpPr>
        <p:spPr>
          <a:xfrm>
            <a:off x="1205948" y="967408"/>
            <a:ext cx="7480852" cy="2690191"/>
          </a:xfrm>
        </p:spPr>
        <p:txBody>
          <a:bodyPr rtlCol="0">
            <a:normAutofit/>
          </a:bodyPr>
          <a:lstStyle/>
          <a:p>
            <a:pPr fontAlgn="auto">
              <a:spcAft>
                <a:spcPts val="0"/>
              </a:spcAft>
              <a:buFont typeface="Arial" charset="0"/>
              <a:buNone/>
              <a:defRPr/>
            </a:pPr>
            <a:r>
              <a:rPr lang="en-US" dirty="0">
                <a:solidFill>
                  <a:schemeClr val="tx1"/>
                </a:solidFill>
              </a:rPr>
              <a:t>“The skilled clinician is capable of identifying the dysfunctional tissue (and the severity of injury to it); they understand the biomechanical function of the tissue during given activities; and they comprehend the manner in which each of the 3 orthoses design variables interact with one another, and ultimately their </a:t>
            </a:r>
            <a:r>
              <a:rPr lang="en-US" u="sng" dirty="0">
                <a:solidFill>
                  <a:schemeClr val="tx1"/>
                </a:solidFill>
              </a:rPr>
              <a:t>kinetic</a:t>
            </a:r>
            <a:r>
              <a:rPr lang="en-US" dirty="0">
                <a:solidFill>
                  <a:schemeClr val="tx1"/>
                </a:solidFill>
              </a:rPr>
              <a:t> influence on the foot.”</a:t>
            </a:r>
          </a:p>
          <a:p>
            <a:pPr fontAlgn="auto">
              <a:spcAft>
                <a:spcPts val="0"/>
              </a:spcAft>
              <a:defRPr/>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Picture 4" descr="finish"/>
          <p:cNvPicPr>
            <a:picLocks noChangeAspect="1" noChangeArrowheads="1"/>
          </p:cNvPicPr>
          <p:nvPr/>
        </p:nvPicPr>
        <p:blipFill>
          <a:blip r:embed="rId2"/>
          <a:srcRect/>
          <a:stretch>
            <a:fillRect/>
          </a:stretch>
        </p:blipFill>
        <p:spPr>
          <a:xfrm>
            <a:off x="2953061" y="1403432"/>
            <a:ext cx="3775023" cy="267516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6"/>
          <p:cNvSpPr>
            <a:spLocks noGrp="1"/>
          </p:cNvSpPr>
          <p:nvPr>
            <p:ph sz="half" idx="1"/>
          </p:nvPr>
        </p:nvSpPr>
        <p:spPr>
          <a:xfrm>
            <a:off x="1362635" y="1574800"/>
            <a:ext cx="3526569" cy="1234661"/>
          </a:xfrm>
        </p:spPr>
        <p:txBody>
          <a:bodyPr>
            <a:noAutofit/>
          </a:bodyPr>
          <a:lstStyle/>
          <a:p>
            <a:pPr>
              <a:buClr>
                <a:srgbClr val="DC6E23"/>
              </a:buClr>
            </a:pPr>
            <a:r>
              <a:rPr lang="en-US" sz="2000" b="1" dirty="0">
                <a:solidFill>
                  <a:srgbClr val="DC6E23"/>
                </a:solidFill>
              </a:rPr>
              <a:t>Decrease maximum ankle dorsiflexion angle</a:t>
            </a:r>
          </a:p>
          <a:p>
            <a:pPr>
              <a:buClr>
                <a:srgbClr val="DC6E23"/>
              </a:buClr>
              <a:buFont typeface="Courier New" pitchFamily="49" charset="0"/>
              <a:buChar char="o"/>
            </a:pPr>
            <a:endParaRPr lang="en-US" sz="2000" b="1" dirty="0">
              <a:solidFill>
                <a:srgbClr val="DC6E23"/>
              </a:solidFill>
            </a:endParaRPr>
          </a:p>
          <a:p>
            <a:pPr>
              <a:buClr>
                <a:srgbClr val="DC6E23"/>
              </a:buClr>
            </a:pPr>
            <a:r>
              <a:rPr lang="en-US" sz="2000" b="1" dirty="0">
                <a:solidFill>
                  <a:srgbClr val="DC6E23"/>
                </a:solidFill>
              </a:rPr>
              <a:t>Decrease knee adduction</a:t>
            </a:r>
          </a:p>
        </p:txBody>
      </p:sp>
      <p:sp>
        <p:nvSpPr>
          <p:cNvPr id="10244" name="Content Placeholder 7"/>
          <p:cNvSpPr>
            <a:spLocks noGrp="1"/>
          </p:cNvSpPr>
          <p:nvPr>
            <p:ph sz="half" idx="2"/>
          </p:nvPr>
        </p:nvSpPr>
        <p:spPr>
          <a:xfrm>
            <a:off x="5440017" y="1345097"/>
            <a:ext cx="3087757" cy="3623438"/>
          </a:xfrm>
        </p:spPr>
        <p:txBody>
          <a:bodyPr>
            <a:normAutofit fontScale="77500" lnSpcReduction="20000"/>
          </a:bodyPr>
          <a:lstStyle/>
          <a:p>
            <a:pPr>
              <a:buClr>
                <a:srgbClr val="DC6E23"/>
              </a:buClr>
              <a:buFont typeface="Courier New" pitchFamily="49" charset="0"/>
              <a:buChar char="o"/>
            </a:pPr>
            <a:r>
              <a:rPr lang="en-US" sz="1300" i="1" dirty="0">
                <a:solidFill>
                  <a:schemeClr val="tx1"/>
                </a:solidFill>
              </a:rPr>
              <a:t> MacLean CL, </a:t>
            </a:r>
            <a:r>
              <a:rPr lang="en-US" sz="1300" i="1" dirty="0" err="1">
                <a:solidFill>
                  <a:schemeClr val="tx1"/>
                </a:solidFill>
              </a:rPr>
              <a:t>Hamill</a:t>
            </a:r>
            <a:r>
              <a:rPr lang="en-US" sz="1300" i="1" dirty="0">
                <a:solidFill>
                  <a:schemeClr val="tx1"/>
                </a:solidFill>
              </a:rPr>
              <a:t> J: </a:t>
            </a:r>
            <a:r>
              <a:rPr lang="en-US" sz="1300" i="1" u="sng" dirty="0">
                <a:solidFill>
                  <a:schemeClr val="tx1"/>
                </a:solidFill>
              </a:rPr>
              <a:t>Short and long-term influence of a custom foot orthotic intervention on lower extremity dynamics in injured runners</a:t>
            </a:r>
            <a:r>
              <a:rPr lang="en-US" sz="1300" i="1" dirty="0">
                <a:solidFill>
                  <a:schemeClr val="tx1"/>
                </a:solidFill>
              </a:rPr>
              <a:t>. Annual ISB Meeting, Cleveland, September 2005.</a:t>
            </a:r>
          </a:p>
          <a:p>
            <a:pPr>
              <a:buClr>
                <a:srgbClr val="DC6E23"/>
              </a:buClr>
              <a:buFont typeface="Courier New" pitchFamily="49" charset="0"/>
              <a:buChar char="o"/>
            </a:pPr>
            <a:r>
              <a:rPr lang="en-US" sz="1300" i="1" dirty="0">
                <a:solidFill>
                  <a:schemeClr val="tx1"/>
                </a:solidFill>
              </a:rPr>
              <a:t> Williams DS, </a:t>
            </a:r>
            <a:r>
              <a:rPr lang="en-US" sz="1300" i="1" dirty="0" err="1">
                <a:solidFill>
                  <a:schemeClr val="tx1"/>
                </a:solidFill>
              </a:rPr>
              <a:t>McClay</a:t>
            </a:r>
            <a:r>
              <a:rPr lang="en-US" sz="1300" i="1" dirty="0">
                <a:solidFill>
                  <a:schemeClr val="tx1"/>
                </a:solidFill>
              </a:rPr>
              <a:t>-Davis I, </a:t>
            </a:r>
            <a:r>
              <a:rPr lang="en-US" sz="1300" i="1" dirty="0" err="1">
                <a:solidFill>
                  <a:schemeClr val="tx1"/>
                </a:solidFill>
              </a:rPr>
              <a:t>Baitch</a:t>
            </a:r>
            <a:r>
              <a:rPr lang="en-US" sz="1300" i="1" dirty="0">
                <a:solidFill>
                  <a:schemeClr val="tx1"/>
                </a:solidFill>
              </a:rPr>
              <a:t> SP: </a:t>
            </a:r>
            <a:r>
              <a:rPr lang="en-US" sz="1300" i="1" u="sng" dirty="0">
                <a:solidFill>
                  <a:schemeClr val="tx1"/>
                </a:solidFill>
              </a:rPr>
              <a:t>Effect of inverted orthoses on lower extremity mechanics in runners</a:t>
            </a:r>
            <a:r>
              <a:rPr lang="en-US" sz="1300" i="1" dirty="0">
                <a:solidFill>
                  <a:schemeClr val="tx1"/>
                </a:solidFill>
              </a:rPr>
              <a:t>. Med </a:t>
            </a:r>
            <a:r>
              <a:rPr lang="en-US" sz="1300" i="1" dirty="0" err="1">
                <a:solidFill>
                  <a:schemeClr val="tx1"/>
                </a:solidFill>
              </a:rPr>
              <a:t>Sci</a:t>
            </a:r>
            <a:r>
              <a:rPr lang="en-US" sz="1300" i="1" dirty="0">
                <a:solidFill>
                  <a:schemeClr val="tx1"/>
                </a:solidFill>
              </a:rPr>
              <a:t> Sports </a:t>
            </a:r>
            <a:r>
              <a:rPr lang="en-US" sz="1300" i="1" dirty="0" err="1">
                <a:solidFill>
                  <a:schemeClr val="tx1"/>
                </a:solidFill>
              </a:rPr>
              <a:t>Exerc</a:t>
            </a:r>
            <a:r>
              <a:rPr lang="en-US" sz="1300" i="1" dirty="0">
                <a:solidFill>
                  <a:schemeClr val="tx1"/>
                </a:solidFill>
              </a:rPr>
              <a:t> 35:2060–2068, 2003.</a:t>
            </a:r>
          </a:p>
          <a:p>
            <a:pPr>
              <a:buClr>
                <a:srgbClr val="DC6E23"/>
              </a:buClr>
              <a:buFont typeface="Courier New" pitchFamily="49" charset="0"/>
              <a:buChar char="o"/>
            </a:pPr>
            <a:r>
              <a:rPr lang="en-US" sz="1300" i="1" dirty="0">
                <a:solidFill>
                  <a:schemeClr val="tx1"/>
                </a:solidFill>
              </a:rPr>
              <a:t> Eng JJ, </a:t>
            </a:r>
            <a:r>
              <a:rPr lang="en-US" sz="1300" i="1" dirty="0" err="1">
                <a:solidFill>
                  <a:schemeClr val="tx1"/>
                </a:solidFill>
              </a:rPr>
              <a:t>Pierrynowski</a:t>
            </a:r>
            <a:r>
              <a:rPr lang="en-US" sz="1300" i="1" dirty="0">
                <a:solidFill>
                  <a:schemeClr val="tx1"/>
                </a:solidFill>
              </a:rPr>
              <a:t> MR: </a:t>
            </a:r>
            <a:r>
              <a:rPr lang="en-US" sz="1300" i="1" u="sng" dirty="0">
                <a:solidFill>
                  <a:schemeClr val="tx1"/>
                </a:solidFill>
              </a:rPr>
              <a:t>The effect of soft foot orthotics on three-dimensional lower-limb kinematics during walking and running</a:t>
            </a:r>
            <a:r>
              <a:rPr lang="en-US" sz="1300" i="1" dirty="0">
                <a:solidFill>
                  <a:schemeClr val="tx1"/>
                </a:solidFill>
              </a:rPr>
              <a:t>. Phys Therapy, 74:836–844, 1994.</a:t>
            </a:r>
          </a:p>
          <a:p>
            <a:pPr>
              <a:buClr>
                <a:srgbClr val="DC6E23"/>
              </a:buClr>
              <a:buFont typeface="Courier New" pitchFamily="49" charset="0"/>
              <a:buChar char="o"/>
            </a:pPr>
            <a:r>
              <a:rPr lang="en-US" sz="1300" i="1" dirty="0">
                <a:solidFill>
                  <a:schemeClr val="tx1"/>
                </a:solidFill>
              </a:rPr>
              <a:t> </a:t>
            </a:r>
            <a:r>
              <a:rPr lang="en-US" sz="1300" i="1" dirty="0" err="1">
                <a:solidFill>
                  <a:schemeClr val="tx1"/>
                </a:solidFill>
              </a:rPr>
              <a:t>Nawoczenski</a:t>
            </a:r>
            <a:r>
              <a:rPr lang="en-US" sz="1300" i="1" dirty="0">
                <a:solidFill>
                  <a:schemeClr val="tx1"/>
                </a:solidFill>
              </a:rPr>
              <a:t> DA, Cook TM, Saltzman CL: </a:t>
            </a:r>
            <a:r>
              <a:rPr lang="en-US" sz="1300" i="1" u="sng" dirty="0">
                <a:solidFill>
                  <a:schemeClr val="tx1"/>
                </a:solidFill>
              </a:rPr>
              <a:t>The effect of foot orthotics on three-dimensional kinematics of the leg and rearfoot during running</a:t>
            </a:r>
            <a:r>
              <a:rPr lang="en-US" sz="1300" i="1" dirty="0">
                <a:solidFill>
                  <a:schemeClr val="tx1"/>
                </a:solidFill>
              </a:rPr>
              <a:t>. J Ortho Sp Phys </a:t>
            </a:r>
            <a:r>
              <a:rPr lang="en-US" sz="1300" i="1" dirty="0" err="1">
                <a:solidFill>
                  <a:schemeClr val="tx1"/>
                </a:solidFill>
              </a:rPr>
              <a:t>Ther</a:t>
            </a:r>
            <a:r>
              <a:rPr lang="en-US" sz="1300" i="1" dirty="0">
                <a:solidFill>
                  <a:schemeClr val="tx1"/>
                </a:solidFill>
              </a:rPr>
              <a:t>, 21:317–327, 1995.</a:t>
            </a:r>
          </a:p>
          <a:p>
            <a:pPr>
              <a:buClr>
                <a:srgbClr val="DC6E23"/>
              </a:buClr>
              <a:buFont typeface="Courier New" pitchFamily="49" charset="0"/>
              <a:buChar char="o"/>
            </a:pPr>
            <a:r>
              <a:rPr lang="en-US" sz="1300" i="1" dirty="0">
                <a:solidFill>
                  <a:schemeClr val="tx1"/>
                </a:solidFill>
              </a:rPr>
              <a:t> Stackhouse CL, Davis IM, </a:t>
            </a:r>
            <a:r>
              <a:rPr lang="en-US" sz="1300" i="1" dirty="0" err="1">
                <a:solidFill>
                  <a:schemeClr val="tx1"/>
                </a:solidFill>
              </a:rPr>
              <a:t>Hamill</a:t>
            </a:r>
            <a:r>
              <a:rPr lang="en-US" sz="1300" i="1" dirty="0">
                <a:solidFill>
                  <a:schemeClr val="tx1"/>
                </a:solidFill>
              </a:rPr>
              <a:t> J: </a:t>
            </a:r>
            <a:r>
              <a:rPr lang="en-US" sz="1300" i="1" u="sng" dirty="0">
                <a:solidFill>
                  <a:schemeClr val="tx1"/>
                </a:solidFill>
              </a:rPr>
              <a:t>Orthotic intervention in forefoot and rearfoot strike running patterns</a:t>
            </a:r>
            <a:r>
              <a:rPr lang="en-US" sz="1300" i="1" dirty="0">
                <a:solidFill>
                  <a:schemeClr val="tx1"/>
                </a:solidFill>
              </a:rPr>
              <a:t>. </a:t>
            </a:r>
            <a:r>
              <a:rPr lang="en-US" sz="1300" i="1" dirty="0" err="1">
                <a:solidFill>
                  <a:schemeClr val="tx1"/>
                </a:solidFill>
              </a:rPr>
              <a:t>Clin</a:t>
            </a:r>
            <a:r>
              <a:rPr lang="en-US" sz="1300" i="1" dirty="0">
                <a:solidFill>
                  <a:schemeClr val="tx1"/>
                </a:solidFill>
              </a:rPr>
              <a:t> </a:t>
            </a:r>
            <a:r>
              <a:rPr lang="en-US" sz="1300" i="1" dirty="0" err="1">
                <a:solidFill>
                  <a:schemeClr val="tx1"/>
                </a:solidFill>
              </a:rPr>
              <a:t>Biomech</a:t>
            </a:r>
            <a:r>
              <a:rPr lang="en-US" sz="1300" i="1" dirty="0">
                <a:solidFill>
                  <a:schemeClr val="tx1"/>
                </a:solidFill>
              </a:rPr>
              <a:t>, 19:64–70, </a:t>
            </a:r>
            <a:r>
              <a:rPr lang="en-US" sz="1400" i="1" dirty="0">
                <a:solidFill>
                  <a:schemeClr val="tx1"/>
                </a:solidFill>
              </a:rPr>
              <a:t>2004.</a:t>
            </a:r>
          </a:p>
          <a:p>
            <a:endParaRPr lang="en-US" sz="1200" dirty="0"/>
          </a:p>
        </p:txBody>
      </p:sp>
      <p:sp>
        <p:nvSpPr>
          <p:cNvPr id="5" name="Title 1"/>
          <p:cNvSpPr>
            <a:spLocks noGrp="1"/>
          </p:cNvSpPr>
          <p:nvPr>
            <p:ph type="title"/>
          </p:nvPr>
        </p:nvSpPr>
        <p:spPr>
          <a:xfrm>
            <a:off x="1362075" y="481013"/>
            <a:ext cx="6708775" cy="1093787"/>
          </a:xfrm>
        </p:spPr>
        <p:txBody>
          <a:bodyPr/>
          <a:lstStyle/>
          <a:p>
            <a:pPr>
              <a:lnSpc>
                <a:spcPct val="100000"/>
              </a:lnSpc>
            </a:pPr>
            <a:r>
              <a:rPr lang="en-US" sz="2800" dirty="0"/>
              <a:t>Foot orthoses </a:t>
            </a:r>
            <a:r>
              <a:rPr lang="en-US" sz="2800" b="1" u="sng" dirty="0">
                <a:solidFill>
                  <a:srgbClr val="DC6E23"/>
                </a:solidFill>
              </a:rPr>
              <a:t>do</a:t>
            </a:r>
            <a:r>
              <a:rPr lang="en-US" sz="2800" dirty="0"/>
              <a:t> alter the kinematics of the foot and lower-limb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rtlCol="0">
            <a:noAutofit/>
          </a:bodyPr>
          <a:lstStyle/>
          <a:p>
            <a:pPr fontAlgn="auto">
              <a:spcAft>
                <a:spcPts val="0"/>
              </a:spcAft>
              <a:defRPr/>
            </a:pPr>
            <a:r>
              <a:rPr lang="en-US" sz="2800" dirty="0">
                <a:solidFill>
                  <a:schemeClr val="tx1"/>
                </a:solidFill>
              </a:rPr>
              <a:t>Predictability</a:t>
            </a:r>
            <a:r>
              <a:rPr lang="en-US" sz="2800" dirty="0">
                <a:solidFill>
                  <a:srgbClr val="DC6E23"/>
                </a:solidFill>
              </a:rPr>
              <a:t> </a:t>
            </a:r>
            <a:r>
              <a:rPr lang="en-US" sz="2800" dirty="0"/>
              <a:t>of the kinematic effect</a:t>
            </a:r>
          </a:p>
        </p:txBody>
      </p:sp>
      <p:sp>
        <p:nvSpPr>
          <p:cNvPr id="4" name="Content Placeholder 1"/>
          <p:cNvSpPr txBox="1">
            <a:spLocks/>
          </p:cNvSpPr>
          <p:nvPr/>
        </p:nvSpPr>
        <p:spPr bwMode="auto">
          <a:xfrm>
            <a:off x="1093694" y="1028701"/>
            <a:ext cx="3325906" cy="4537472"/>
          </a:xfrm>
          <a:prstGeom prst="rect">
            <a:avLst/>
          </a:prstGeom>
          <a:noFill/>
          <a:ln w="9525">
            <a:noFill/>
            <a:miter lim="800000"/>
            <a:headEnd/>
            <a:tailEnd/>
          </a:ln>
        </p:spPr>
        <p:txBody>
          <a:bodyPr/>
          <a:lstStyle/>
          <a:p>
            <a:pPr marL="342900" indent="-342900" eaLnBrk="0" hangingPunct="0">
              <a:spcBef>
                <a:spcPct val="20000"/>
              </a:spcBef>
              <a:defRPr/>
            </a:pPr>
            <a:r>
              <a:rPr lang="en-US" sz="2000" dirty="0">
                <a:latin typeface="+mn-lt"/>
                <a:cs typeface="+mn-cs"/>
              </a:rPr>
              <a:t>	</a:t>
            </a:r>
            <a:r>
              <a:rPr lang="en-US" dirty="0">
                <a:latin typeface="+mn-lt"/>
                <a:cs typeface="+mn-cs"/>
              </a:rPr>
              <a:t>It is virtually impossible to accurately predict how a particular foot will </a:t>
            </a:r>
            <a:r>
              <a:rPr lang="en-US" b="1" dirty="0">
                <a:latin typeface="+mn-lt"/>
                <a:cs typeface="+mn-cs"/>
              </a:rPr>
              <a:t>kinematically</a:t>
            </a:r>
            <a:r>
              <a:rPr lang="en-US" dirty="0">
                <a:latin typeface="+mn-lt"/>
                <a:cs typeface="+mn-cs"/>
              </a:rPr>
              <a:t> respond to a particular foot orthotic device.</a:t>
            </a:r>
          </a:p>
          <a:p>
            <a:pPr marL="342900" indent="-342900" eaLnBrk="0" hangingPunct="0">
              <a:spcBef>
                <a:spcPct val="20000"/>
              </a:spcBef>
              <a:buFont typeface="Arial" charset="0"/>
              <a:buNone/>
              <a:defRPr/>
            </a:pPr>
            <a:r>
              <a:rPr lang="en-US" sz="2400" dirty="0">
                <a:latin typeface="+mn-lt"/>
                <a:cs typeface="+mn-cs"/>
              </a:rPr>
              <a:t>	</a:t>
            </a:r>
            <a:endParaRPr lang="en-US" dirty="0">
              <a:latin typeface="+mn-lt"/>
              <a:cs typeface="+mn-cs"/>
            </a:endParaRPr>
          </a:p>
        </p:txBody>
      </p:sp>
      <p:pic>
        <p:nvPicPr>
          <p:cNvPr id="13316" name="Picture 4"/>
          <p:cNvPicPr>
            <a:picLocks noChangeAspect="1" noChangeArrowheads="1"/>
          </p:cNvPicPr>
          <p:nvPr/>
        </p:nvPicPr>
        <p:blipFill>
          <a:blip r:embed="rId3"/>
          <a:srcRect/>
          <a:stretch>
            <a:fillRect/>
          </a:stretch>
        </p:blipFill>
        <p:spPr bwMode="auto">
          <a:xfrm>
            <a:off x="1916031" y="2857259"/>
            <a:ext cx="1836678" cy="1189008"/>
          </a:xfrm>
          <a:prstGeom prst="rect">
            <a:avLst/>
          </a:prstGeom>
          <a:noFill/>
          <a:ln w="9525">
            <a:noFill/>
            <a:miter lim="800000"/>
            <a:headEnd/>
            <a:tailEnd/>
          </a:ln>
        </p:spPr>
      </p:pic>
      <p:sp>
        <p:nvSpPr>
          <p:cNvPr id="13317" name="TextBox 6"/>
          <p:cNvSpPr txBox="1">
            <a:spLocks noChangeArrowheads="1"/>
          </p:cNvSpPr>
          <p:nvPr/>
        </p:nvSpPr>
        <p:spPr bwMode="auto">
          <a:xfrm>
            <a:off x="1093694" y="4229101"/>
            <a:ext cx="3554506" cy="523220"/>
          </a:xfrm>
          <a:prstGeom prst="rect">
            <a:avLst/>
          </a:prstGeom>
          <a:noFill/>
          <a:ln w="9525">
            <a:noFill/>
            <a:miter lim="800000"/>
            <a:headEnd/>
            <a:tailEnd/>
          </a:ln>
        </p:spPr>
        <p:txBody>
          <a:bodyPr wrap="square">
            <a:spAutoFit/>
          </a:bodyPr>
          <a:lstStyle/>
          <a:p>
            <a:pPr algn="ctr"/>
            <a:r>
              <a:rPr lang="en-US" sz="1400" b="1" dirty="0"/>
              <a:t>Is this dramatic change in foot posture common?</a:t>
            </a:r>
          </a:p>
        </p:txBody>
      </p:sp>
      <p:sp>
        <p:nvSpPr>
          <p:cNvPr id="13318" name="TextBox 6"/>
          <p:cNvSpPr txBox="1">
            <a:spLocks noChangeArrowheads="1"/>
          </p:cNvSpPr>
          <p:nvPr/>
        </p:nvSpPr>
        <p:spPr bwMode="auto">
          <a:xfrm>
            <a:off x="4648200" y="1028701"/>
            <a:ext cx="4267200" cy="3139321"/>
          </a:xfrm>
          <a:prstGeom prst="rect">
            <a:avLst/>
          </a:prstGeom>
          <a:noFill/>
          <a:ln w="9525">
            <a:noFill/>
            <a:miter lim="800000"/>
            <a:headEnd/>
            <a:tailEnd/>
          </a:ln>
        </p:spPr>
        <p:txBody>
          <a:bodyPr wrap="square">
            <a:spAutoFit/>
          </a:bodyPr>
          <a:lstStyle/>
          <a:p>
            <a:r>
              <a:rPr lang="en-US" dirty="0">
                <a:solidFill>
                  <a:srgbClr val="DC6E23"/>
                </a:solidFill>
              </a:rPr>
              <a:t>When a pronated foot with an everted heel is placed upon an orthotic device with a rigid 4° medial rearfoot post will the heel invert 4°?  </a:t>
            </a:r>
            <a:r>
              <a:rPr lang="en-US" dirty="0"/>
              <a:t>Some feet will not change position.  In some feet the heel may invert a degree or two.  In other feet, the heel may markedly invert. The positional change is dependent the joint ranges of motion, the orientation of the joint axes, and the magnitude and direction of the GRF acting around the joint axes. </a:t>
            </a:r>
          </a:p>
        </p:txBody>
      </p:sp>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8742</TotalTime>
  <Words>8488</Words>
  <Application>Microsoft Office PowerPoint</Application>
  <PresentationFormat>On-screen Show (16:9)</PresentationFormat>
  <Paragraphs>577</Paragraphs>
  <Slides>76</Slides>
  <Notes>32</Notes>
  <HiddenSlides>10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76</vt:i4>
      </vt:variant>
    </vt:vector>
  </HeadingPairs>
  <TitlesOfParts>
    <vt:vector size="86" baseType="lpstr">
      <vt:lpstr>Aharoni</vt:lpstr>
      <vt:lpstr>Arial</vt:lpstr>
      <vt:lpstr>Calibri</vt:lpstr>
      <vt:lpstr>Calibri Light</vt:lpstr>
      <vt:lpstr>Century Gothic</vt:lpstr>
      <vt:lpstr>Courier New</vt:lpstr>
      <vt:lpstr>Wingdings</vt:lpstr>
      <vt:lpstr>2_Office Theme</vt:lpstr>
      <vt:lpstr>Office Theme</vt:lpstr>
      <vt:lpstr>Picture</vt:lpstr>
      <vt:lpstr>PowerPoint Presentation</vt:lpstr>
      <vt:lpstr>Raymond J. Anthony, FCPodS, DPodM</vt:lpstr>
      <vt:lpstr>Paradigm Shift in Foot Orthotic Therapy</vt:lpstr>
      <vt:lpstr>PowerPoint Presentation</vt:lpstr>
      <vt:lpstr>PowerPoint Presentation</vt:lpstr>
      <vt:lpstr>Foot orthoses do alter the kinematics of the foot and lower-limb </vt:lpstr>
      <vt:lpstr>Foot orthoses do alter the kinematics of the foot and lower-limb </vt:lpstr>
      <vt:lpstr>Foot orthoses do alter the kinematics of the foot and lower-limb </vt:lpstr>
      <vt:lpstr>Predictability of the kinematic effect</vt:lpstr>
      <vt:lpstr>Extent of kinematic changes</vt:lpstr>
      <vt:lpstr>PowerPoint Presentation</vt:lpstr>
      <vt:lpstr>The concept of arch support</vt:lpstr>
      <vt:lpstr>Arch Height</vt:lpstr>
      <vt:lpstr>PowerPoint Presentation</vt:lpstr>
      <vt:lpstr>PowerPoint Presentation</vt:lpstr>
      <vt:lpstr>Kinematic foot orthotic therapy</vt:lpstr>
      <vt:lpstr>PowerPoint Presentation</vt:lpstr>
      <vt:lpstr>PowerPoint Presentation</vt:lpstr>
      <vt:lpstr>PowerPoint Presentation</vt:lpstr>
      <vt:lpstr>Additions to the Root Orthotic Prescription Paradigm</vt:lpstr>
      <vt:lpstr>Paradigm shift in the 1990s</vt:lpstr>
      <vt:lpstr>Root’s “Biophysical Criteria for Normalcy” is all but dismissed as an invalid model </vt:lpstr>
      <vt:lpstr>PowerPoint Presentation</vt:lpstr>
      <vt:lpstr>PowerPoint Presentation</vt:lpstr>
      <vt:lpstr>PowerPoint Presentation</vt:lpstr>
      <vt:lpstr>Neutral Position Casting</vt:lpstr>
      <vt:lpstr>PowerPoint Presentation</vt:lpstr>
      <vt:lpstr>Taking stock</vt:lpstr>
      <vt:lpstr>Taking stock</vt:lpstr>
      <vt:lpstr>PowerPoint Presentation</vt:lpstr>
      <vt:lpstr>Kinematic Change</vt:lpstr>
      <vt:lpstr>Kinetic Change</vt:lpstr>
      <vt:lpstr>Study Conclusions</vt:lpstr>
      <vt:lpstr>PowerPoint Presentation</vt:lpstr>
      <vt:lpstr>PowerPoint Presentation</vt:lpstr>
      <vt:lpstr>PowerPoint Presentation</vt:lpstr>
      <vt:lpstr>Pioneers of the Paradigm Shift in the ‘90s</vt:lpstr>
      <vt:lpstr>Danaberg Papers &amp; Presentations</vt:lpstr>
      <vt:lpstr>PowerPoint Presentation</vt:lpstr>
      <vt:lpstr>PowerPoint Presentation</vt:lpstr>
      <vt:lpstr>“Foot Behaviors” by FxT curves and orthotic prescription variances</vt:lpstr>
      <vt:lpstr>More typical “Foot Behaviors” by FxT curves</vt:lpstr>
      <vt:lpstr>PowerPoint Presentation</vt:lpstr>
      <vt:lpstr>Medial Heel Skive or “Kirby Skive”</vt:lpstr>
      <vt:lpstr>Definition of a Foot Orthotic Device - Kirby, 1998</vt:lpstr>
      <vt:lpstr>Improved Definition?</vt:lpstr>
      <vt:lpstr>PowerPoint Presentation</vt:lpstr>
      <vt:lpstr>Tissue Stress Paradigm approach to treatment</vt:lpstr>
      <vt:lpstr>Tissue Stress Approach</vt:lpstr>
      <vt:lpstr>CoP Related to Foot Pathology &amp; Orthotic Prescriptions</vt:lpstr>
      <vt:lpstr>CoP relative to STJ Axis </vt:lpstr>
      <vt:lpstr>CoP relative to STJ Axis </vt:lpstr>
      <vt:lpstr>Kinetic Approach to Rx Writing</vt:lpstr>
      <vt:lpstr>Kinematic response at  the foot-orthosis interface</vt:lpstr>
      <vt:lpstr>Preferred Movement Pathway Model</vt:lpstr>
      <vt:lpstr>  Dedieu P, Drigeard C, Gjini L, Dal Maso, F, Zanone PG: Effects of foot orthoses on the temporal pattern of muscular activity during walking. Clin Biomech (Bristol, Avon) 2013 Aug;28(7):820-4.  </vt:lpstr>
      <vt:lpstr>Other papers</vt:lpstr>
      <vt:lpstr>Kinetic approach to Achilles tendinopathy/calf muscle myositis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how an increase in forefoot pressure creates an increase dorsiflexion moment around the ankle, and the necessity for an increase in the plantarflexion moment from the calf muscles  to effect rotational “control”  during the running gait cycle gives us a clue as to why runners changing from a midstance or heel strike to a forefoot strike running style places more tensile strain through the Achilles tendon, which may make them prone to Achilles tendinopathy or calf muscle strain.</vt:lpstr>
      <vt:lpstr>PowerPoint Presentation</vt:lpstr>
      <vt:lpstr>PowerPoint Presentation</vt:lpstr>
      <vt:lpstr>Basic Kinetic Rx’s</vt:lpstr>
      <vt:lpstr>Basic Kinetic Rx’s</vt:lpstr>
      <vt:lpstr>PowerPoint Presentation</vt:lpstr>
      <vt:lpstr>Conclusions</vt:lpstr>
      <vt:lpstr>From: The myths of foot orthoses… A guest article by Ian Griffiths, The Sport Physio @ Wordpress.com</vt:lpstr>
      <vt:lpstr>Thank you</vt:lpstr>
    </vt:vector>
  </TitlesOfParts>
  <Company>Scully Retail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 Clinics</dc:title>
  <dc:creator>Peter Scully</dc:creator>
  <cp:lastModifiedBy>Ray Anthony</cp:lastModifiedBy>
  <cp:revision>262</cp:revision>
  <dcterms:created xsi:type="dcterms:W3CDTF">2016-07-06T19:28:11Z</dcterms:created>
  <dcterms:modified xsi:type="dcterms:W3CDTF">2024-11-22T22:09:13Z</dcterms:modified>
</cp:coreProperties>
</file>